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9" r:id="rId3"/>
    <p:sldId id="281" r:id="rId4"/>
    <p:sldId id="268" r:id="rId5"/>
    <p:sldId id="269" r:id="rId6"/>
    <p:sldId id="271" r:id="rId7"/>
    <p:sldId id="272" r:id="rId8"/>
    <p:sldId id="282" r:id="rId9"/>
    <p:sldId id="273" r:id="rId10"/>
    <p:sldId id="274" r:id="rId11"/>
    <p:sldId id="275" r:id="rId12"/>
    <p:sldId id="276" r:id="rId13"/>
    <p:sldId id="283" r:id="rId14"/>
    <p:sldId id="287" r:id="rId15"/>
    <p:sldId id="286" r:id="rId16"/>
    <p:sldId id="28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E0A0E-3EEE-4E34-AC38-F8DF301B34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5B5D9-F7B6-44A7-9170-9D7B868B60B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65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157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F5284B-B8C8-4C95-B4D0-87D1AA6E9135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0522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2E4A9A-1936-4FA8-AF05-82D93047BE24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9671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CEB87A-E979-45AF-A513-9B44A78FA8F6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6989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8354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7976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905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572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DF7ECD-16FB-48C5-9A8F-01C706025FBC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4450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469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AB7D6F-8C59-473D-9605-EF2D90FF9BD4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1085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7D2E8B-CA35-4A7A-8E2E-6C00E15F8472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8656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A1271B-5FF1-449A-8C97-C1F94D2DCC41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5737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727AED-0A10-46E5-A3A7-0422C1BB82BB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388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0948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3B139A-8923-46B8-B2E0-86150155976C}" type="slidenum">
              <a:rPr lang="en-CA" smtClean="0"/>
              <a:pPr eaLnBrk="1" hangingPunct="1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45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113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oleObject" Target="../embeddings/oleObject112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7.bin"/><Relationship Id="rId15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10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109.bin"/><Relationship Id="rId14" Type="http://schemas.openxmlformats.org/officeDocument/2006/relationships/oleObject" Target="../embeddings/oleObject11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120.bin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8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8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91.wmf"/><Relationship Id="rId26" Type="http://schemas.openxmlformats.org/officeDocument/2006/relationships/image" Target="../media/image95.wmf"/><Relationship Id="rId39" Type="http://schemas.openxmlformats.org/officeDocument/2006/relationships/oleObject" Target="../embeddings/oleObject139.bin"/><Relationship Id="rId3" Type="http://schemas.openxmlformats.org/officeDocument/2006/relationships/oleObject" Target="../embeddings/oleObject121.bin"/><Relationship Id="rId21" Type="http://schemas.openxmlformats.org/officeDocument/2006/relationships/oleObject" Target="../embeddings/oleObject130.bin"/><Relationship Id="rId34" Type="http://schemas.openxmlformats.org/officeDocument/2006/relationships/image" Target="../media/image99.wmf"/><Relationship Id="rId42" Type="http://schemas.openxmlformats.org/officeDocument/2006/relationships/image" Target="../media/image103.wmf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128.bin"/><Relationship Id="rId25" Type="http://schemas.openxmlformats.org/officeDocument/2006/relationships/oleObject" Target="../embeddings/oleObject132.bin"/><Relationship Id="rId33" Type="http://schemas.openxmlformats.org/officeDocument/2006/relationships/oleObject" Target="../embeddings/oleObject136.bin"/><Relationship Id="rId38" Type="http://schemas.openxmlformats.org/officeDocument/2006/relationships/image" Target="../media/image101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29" Type="http://schemas.openxmlformats.org/officeDocument/2006/relationships/oleObject" Target="../embeddings/oleObject134.bin"/><Relationship Id="rId41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94.wmf"/><Relationship Id="rId32" Type="http://schemas.openxmlformats.org/officeDocument/2006/relationships/image" Target="../media/image98.wmf"/><Relationship Id="rId37" Type="http://schemas.openxmlformats.org/officeDocument/2006/relationships/oleObject" Target="../embeddings/oleObject138.bin"/><Relationship Id="rId40" Type="http://schemas.openxmlformats.org/officeDocument/2006/relationships/image" Target="../media/image102.wmf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1.bin"/><Relationship Id="rId28" Type="http://schemas.openxmlformats.org/officeDocument/2006/relationships/image" Target="../media/image96.wmf"/><Relationship Id="rId36" Type="http://schemas.openxmlformats.org/officeDocument/2006/relationships/image" Target="../media/image100.wmf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129.bin"/><Relationship Id="rId31" Type="http://schemas.openxmlformats.org/officeDocument/2006/relationships/oleObject" Target="../embeddings/oleObject135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89.wmf"/><Relationship Id="rId22" Type="http://schemas.openxmlformats.org/officeDocument/2006/relationships/image" Target="../media/image93.wmf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97.wmf"/><Relationship Id="rId35" Type="http://schemas.openxmlformats.org/officeDocument/2006/relationships/oleObject" Target="../embeddings/oleObject137.bin"/><Relationship Id="rId43" Type="http://schemas.openxmlformats.org/officeDocument/2006/relationships/hyperlink" Target="http://www.bcmath.ca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46.bin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08.wmf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142.bin"/><Relationship Id="rId15" Type="http://schemas.openxmlformats.org/officeDocument/2006/relationships/oleObject" Target="../embeddings/oleObject147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0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0.png"/><Relationship Id="rId7" Type="http://schemas.openxmlformats.org/officeDocument/2006/relationships/image" Target="../media/image115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0.png"/><Relationship Id="rId5" Type="http://schemas.openxmlformats.org/officeDocument/2006/relationships/image" Target="../media/image1130.png"/><Relationship Id="rId4" Type="http://schemas.openxmlformats.org/officeDocument/2006/relationships/image" Target="../media/image11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3.bin"/><Relationship Id="rId39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2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9.bin"/><Relationship Id="rId38" Type="http://schemas.openxmlformats.org/officeDocument/2006/relationships/oleObject" Target="../embeddings/oleObject23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8.bin"/><Relationship Id="rId37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5.bin"/><Relationship Id="rId36" Type="http://schemas.openxmlformats.org/officeDocument/2006/relationships/oleObject" Target="../embeddings/oleObject22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4.bin"/><Relationship Id="rId30" Type="http://schemas.openxmlformats.org/officeDocument/2006/relationships/oleObject" Target="../embeddings/oleObject16.bin"/><Relationship Id="rId35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19.wmf"/><Relationship Id="rId18" Type="http://schemas.openxmlformats.org/officeDocument/2006/relationships/image" Target="../media/image21.wmf"/><Relationship Id="rId26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29.bin"/><Relationship Id="rId17" Type="http://schemas.openxmlformats.org/officeDocument/2006/relationships/oleObject" Target="../embeddings/oleObject32.bin"/><Relationship Id="rId25" Type="http://schemas.openxmlformats.org/officeDocument/2006/relationships/image" Target="../media/image24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31.bin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36.bin"/><Relationship Id="rId5" Type="http://schemas.openxmlformats.org/officeDocument/2006/relationships/oleObject" Target="../embeddings/oleObject25.bin"/><Relationship Id="rId15" Type="http://schemas.openxmlformats.org/officeDocument/2006/relationships/image" Target="../media/image20.wmf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25.wmf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7.bin"/><Relationship Id="rId14" Type="http://schemas.openxmlformats.org/officeDocument/2006/relationships/oleObject" Target="../embeddings/oleObject30.bin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43.bin"/><Relationship Id="rId18" Type="http://schemas.openxmlformats.org/officeDocument/2006/relationships/oleObject" Target="../embeddings/oleObject47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0.wmf"/><Relationship Id="rId17" Type="http://schemas.openxmlformats.org/officeDocument/2006/relationships/image" Target="../media/image31.wmf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46.bin"/><Relationship Id="rId20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29.wmf"/><Relationship Id="rId19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53.bin"/><Relationship Id="rId18" Type="http://schemas.openxmlformats.org/officeDocument/2006/relationships/oleObject" Target="../embeddings/oleObject57.bin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41.wmf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33.wmf"/><Relationship Id="rId17" Type="http://schemas.openxmlformats.org/officeDocument/2006/relationships/image" Target="../media/image31.wmf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56.bin"/><Relationship Id="rId20" Type="http://schemas.openxmlformats.org/officeDocument/2006/relationships/hyperlink" Target="http://www.bcmath.ca/" TargetMode="External"/><Relationship Id="rId29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38.wmf"/><Relationship Id="rId36" Type="http://schemas.openxmlformats.org/officeDocument/2006/relationships/image" Target="../media/image42.wmf"/><Relationship Id="rId10" Type="http://schemas.openxmlformats.org/officeDocument/2006/relationships/image" Target="../media/image29.wmf"/><Relationship Id="rId19" Type="http://schemas.openxmlformats.org/officeDocument/2006/relationships/image" Target="../media/image34.wmf"/><Relationship Id="rId31" Type="http://schemas.openxmlformats.org/officeDocument/2006/relationships/oleObject" Target="../embeddings/oleObject6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4.bin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39.wmf"/><Relationship Id="rId35" Type="http://schemas.openxmlformats.org/officeDocument/2006/relationships/oleObject" Target="../embeddings/oleObject6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66.bin"/><Relationship Id="rId21" Type="http://schemas.openxmlformats.org/officeDocument/2006/relationships/image" Target="../media/image47.wmf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73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5.wmf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image" Target="../media/image48.wmf"/><Relationship Id="rId10" Type="http://schemas.openxmlformats.org/officeDocument/2006/relationships/image" Target="../media/image29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26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44.wmf"/><Relationship Id="rId22" Type="http://schemas.openxmlformats.org/officeDocument/2006/relationships/oleObject" Target="../embeddings/oleObject7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84.bin"/><Relationship Id="rId26" Type="http://schemas.openxmlformats.org/officeDocument/2006/relationships/oleObject" Target="../embeddings/oleObject88.bin"/><Relationship Id="rId3" Type="http://schemas.openxmlformats.org/officeDocument/2006/relationships/oleObject" Target="../embeddings/oleObject76.bin"/><Relationship Id="rId21" Type="http://schemas.openxmlformats.org/officeDocument/2006/relationships/image" Target="../media/image57.wmf"/><Relationship Id="rId34" Type="http://schemas.openxmlformats.org/officeDocument/2006/relationships/image" Target="../media/image62.wmf"/><Relationship Id="rId7" Type="http://schemas.openxmlformats.org/officeDocument/2006/relationships/oleObject" Target="../embeddings/oleObject78.bin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55.wmf"/><Relationship Id="rId25" Type="http://schemas.openxmlformats.org/officeDocument/2006/relationships/oleObject" Target="../embeddings/oleObject87.bin"/><Relationship Id="rId33" Type="http://schemas.openxmlformats.org/officeDocument/2006/relationships/oleObject" Target="../embeddings/oleObject92.bin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29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80.bin"/><Relationship Id="rId24" Type="http://schemas.openxmlformats.org/officeDocument/2006/relationships/image" Target="../media/image58.wmf"/><Relationship Id="rId32" Type="http://schemas.openxmlformats.org/officeDocument/2006/relationships/image" Target="../media/image61.wmf"/><Relationship Id="rId5" Type="http://schemas.openxmlformats.org/officeDocument/2006/relationships/oleObject" Target="../embeddings/oleObject77.bin"/><Relationship Id="rId15" Type="http://schemas.openxmlformats.org/officeDocument/2006/relationships/image" Target="../media/image54.wmf"/><Relationship Id="rId23" Type="http://schemas.openxmlformats.org/officeDocument/2006/relationships/oleObject" Target="../embeddings/oleObject86.bin"/><Relationship Id="rId28" Type="http://schemas.openxmlformats.org/officeDocument/2006/relationships/oleObject" Target="../embeddings/oleObject89.bin"/><Relationship Id="rId10" Type="http://schemas.openxmlformats.org/officeDocument/2006/relationships/image" Target="../media/image52.wmf"/><Relationship Id="rId19" Type="http://schemas.openxmlformats.org/officeDocument/2006/relationships/image" Target="../media/image56.wmf"/><Relationship Id="rId31" Type="http://schemas.openxmlformats.org/officeDocument/2006/relationships/oleObject" Target="../embeddings/oleObject91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79.bin"/><Relationship Id="rId14" Type="http://schemas.openxmlformats.org/officeDocument/2006/relationships/oleObject" Target="../embeddings/oleObject82.bin"/><Relationship Id="rId22" Type="http://schemas.openxmlformats.org/officeDocument/2006/relationships/hyperlink" Target="http://www.bcmath.ca/" TargetMode="External"/><Relationship Id="rId27" Type="http://schemas.openxmlformats.org/officeDocument/2006/relationships/image" Target="../media/image59.wmf"/><Relationship Id="rId30" Type="http://schemas.openxmlformats.org/officeDocument/2006/relationships/image" Target="../media/image60.wmf"/><Relationship Id="rId35" Type="http://schemas.openxmlformats.org/officeDocument/2006/relationships/oleObject" Target="../embeddings/oleObject9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9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105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7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70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67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7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Lesson 2</a:t>
            </a:r>
            <a:br>
              <a:rPr lang="en-CA" dirty="0"/>
            </a:br>
            <a:r>
              <a:rPr lang="en-CA" dirty="0"/>
              <a:t>Angles in Standard Position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Content Placeholder 2"/>
          <p:cNvSpPr>
            <a:spLocks noGrp="1"/>
          </p:cNvSpPr>
          <p:nvPr>
            <p:ph sz="quarter" idx="1"/>
          </p:nvPr>
        </p:nvSpPr>
        <p:spPr>
          <a:xfrm>
            <a:off x="255588" y="269875"/>
            <a:ext cx="8318500" cy="8588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Given each of the following terminal arms, indicate which is the reference angle:</a:t>
            </a:r>
          </a:p>
        </p:txBody>
      </p:sp>
      <p:grpSp>
        <p:nvGrpSpPr>
          <p:cNvPr id="9228" name="Group 10"/>
          <p:cNvGrpSpPr>
            <a:grpSpLocks/>
          </p:cNvGrpSpPr>
          <p:nvPr/>
        </p:nvGrpSpPr>
        <p:grpSpPr bwMode="auto">
          <a:xfrm>
            <a:off x="1114425" y="1641475"/>
            <a:ext cx="1878013" cy="1992313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2966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1186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 rot="10800000">
            <a:off x="1200150" y="1863725"/>
            <a:ext cx="842963" cy="7604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227138" y="2251075"/>
          <a:ext cx="352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138" y="2251075"/>
                        <a:ext cx="35242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673225" y="1878013"/>
          <a:ext cx="3524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1878013"/>
                        <a:ext cx="3524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rc 10"/>
          <p:cNvSpPr/>
          <p:nvPr/>
        </p:nvSpPr>
        <p:spPr>
          <a:xfrm>
            <a:off x="1579563" y="2184400"/>
            <a:ext cx="900112" cy="900113"/>
          </a:xfrm>
          <a:prstGeom prst="arc">
            <a:avLst>
              <a:gd name="adj1" fmla="val 13508543"/>
              <a:gd name="adj2" fmla="val 16448265"/>
            </a:avLst>
          </a:prstGeom>
          <a:ln w="25400">
            <a:solidFill>
              <a:srgbClr val="00B05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Arc 11"/>
          <p:cNvSpPr/>
          <p:nvPr/>
        </p:nvSpPr>
        <p:spPr>
          <a:xfrm rot="16200000" flipH="1">
            <a:off x="1601788" y="2182813"/>
            <a:ext cx="900112" cy="900112"/>
          </a:xfrm>
          <a:prstGeom prst="arc">
            <a:avLst>
              <a:gd name="adj1" fmla="val 13508543"/>
              <a:gd name="adj2" fmla="val 16118351"/>
            </a:avLst>
          </a:prstGeom>
          <a:ln w="22225">
            <a:solidFill>
              <a:srgbClr val="0070C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271588" y="3733800"/>
          <a:ext cx="16748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272" imgH="177646" progId="Equation.DSMT4">
                  <p:embed/>
                </p:oleObj>
              </mc:Choice>
              <mc:Fallback>
                <p:oleObj name="Equation" r:id="rId7" imgW="723272" imgH="177646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3733800"/>
                        <a:ext cx="16748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1216025" y="3640138"/>
            <a:ext cx="509588" cy="5953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9233" name="Group 10"/>
          <p:cNvGrpSpPr>
            <a:grpSpLocks/>
          </p:cNvGrpSpPr>
          <p:nvPr/>
        </p:nvGrpSpPr>
        <p:grpSpPr bwMode="auto">
          <a:xfrm>
            <a:off x="3836988" y="1620838"/>
            <a:ext cx="1878012" cy="1992312"/>
            <a:chOff x="1000100" y="2786058"/>
            <a:chExt cx="2571768" cy="2571768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1000100" y="4072967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1001187" y="4071942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rot="16200000" flipH="1">
            <a:off x="4748213" y="2619375"/>
            <a:ext cx="801688" cy="7699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170363" y="2940050"/>
          <a:ext cx="352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268" imgH="164957" progId="Equation.DSMT4">
                  <p:embed/>
                </p:oleObj>
              </mc:Choice>
              <mc:Fallback>
                <p:oleObj name="Equation" r:id="rId9" imgW="152268" imgH="164957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363" y="2940050"/>
                        <a:ext cx="3524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5230813" y="2692400"/>
          <a:ext cx="352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68" imgH="164957" progId="Equation.DSMT4">
                  <p:embed/>
                </p:oleObj>
              </mc:Choice>
              <mc:Fallback>
                <p:oleObj name="Equation" r:id="rId10" imgW="152268" imgH="164957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2692400"/>
                        <a:ext cx="35242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rc 20"/>
          <p:cNvSpPr/>
          <p:nvPr/>
        </p:nvSpPr>
        <p:spPr>
          <a:xfrm>
            <a:off x="4302125" y="2163763"/>
            <a:ext cx="900113" cy="900112"/>
          </a:xfrm>
          <a:prstGeom prst="arc">
            <a:avLst>
              <a:gd name="adj1" fmla="val 21571229"/>
              <a:gd name="adj2" fmla="val 2661830"/>
            </a:avLst>
          </a:prstGeom>
          <a:ln w="25400">
            <a:solidFill>
              <a:srgbClr val="00B05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 rot="16200000" flipH="1">
            <a:off x="4324351" y="2160587"/>
            <a:ext cx="900112" cy="900113"/>
          </a:xfrm>
          <a:prstGeom prst="arc">
            <a:avLst>
              <a:gd name="adj1" fmla="val 16560585"/>
              <a:gd name="adj2" fmla="val 2465293"/>
            </a:avLst>
          </a:prstGeom>
          <a:ln w="22225">
            <a:solidFill>
              <a:srgbClr val="0070C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994150" y="3713163"/>
          <a:ext cx="16748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23272" imgH="177646" progId="Equation.DSMT4">
                  <p:embed/>
                </p:oleObj>
              </mc:Choice>
              <mc:Fallback>
                <p:oleObj name="Equation" r:id="rId11" imgW="723272" imgH="177646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3713163"/>
                        <a:ext cx="167481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/>
          <p:cNvSpPr/>
          <p:nvPr/>
        </p:nvSpPr>
        <p:spPr>
          <a:xfrm>
            <a:off x="5230813" y="3587750"/>
            <a:ext cx="509587" cy="5953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9238" name="Group 10"/>
          <p:cNvGrpSpPr>
            <a:grpSpLocks/>
          </p:cNvGrpSpPr>
          <p:nvPr/>
        </p:nvGrpSpPr>
        <p:grpSpPr bwMode="auto">
          <a:xfrm>
            <a:off x="6243638" y="1616075"/>
            <a:ext cx="1878012" cy="1990725"/>
            <a:chOff x="1000100" y="2786058"/>
            <a:chExt cx="2571768" cy="2571768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1000100" y="4071943"/>
              <a:ext cx="2571768" cy="205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1001187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rot="5400000">
            <a:off x="6525419" y="2694782"/>
            <a:ext cx="742950" cy="5508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6324600" y="2178050"/>
          <a:ext cx="352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178050"/>
                        <a:ext cx="3524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816725" y="3067050"/>
          <a:ext cx="352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68" imgH="164957" progId="Equation.DSMT4">
                  <p:embed/>
                </p:oleObj>
              </mc:Choice>
              <mc:Fallback>
                <p:oleObj name="Equation" r:id="rId13" imgW="152268" imgH="164957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3067050"/>
                        <a:ext cx="3524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Arc 31"/>
          <p:cNvSpPr/>
          <p:nvPr/>
        </p:nvSpPr>
        <p:spPr>
          <a:xfrm>
            <a:off x="6708775" y="2159000"/>
            <a:ext cx="900113" cy="900113"/>
          </a:xfrm>
          <a:prstGeom prst="arc">
            <a:avLst>
              <a:gd name="adj1" fmla="val 5330342"/>
              <a:gd name="adj2" fmla="val 7417148"/>
            </a:avLst>
          </a:prstGeom>
          <a:ln w="25400">
            <a:solidFill>
              <a:srgbClr val="00B05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 rot="16200000" flipH="1">
            <a:off x="6731000" y="2155825"/>
            <a:ext cx="900113" cy="900113"/>
          </a:xfrm>
          <a:prstGeom prst="arc">
            <a:avLst>
              <a:gd name="adj1" fmla="val 5437509"/>
              <a:gd name="adj2" fmla="val 19182336"/>
            </a:avLst>
          </a:prstGeom>
          <a:ln w="22225">
            <a:solidFill>
              <a:srgbClr val="0070C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400800" y="3708400"/>
          <a:ext cx="16748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272" imgH="177646" progId="Equation.DSMT4">
                  <p:embed/>
                </p:oleObj>
              </mc:Choice>
              <mc:Fallback>
                <p:oleObj name="Equation" r:id="rId14" imgW="723272" imgH="177646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08400"/>
                        <a:ext cx="167481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557963" y="4162425"/>
            <a:ext cx="1352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NEITHER!!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6538" y="4933950"/>
            <a:ext cx="8453437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NOTE: THE Reference angles must be formed with the X-axis and</a:t>
            </a:r>
            <a:br>
              <a:rPr lang="en-CA" sz="2100" dirty="0">
                <a:solidFill>
                  <a:srgbClr val="FF0000"/>
                </a:solidFill>
                <a:latin typeface="+mj-lt"/>
              </a:rPr>
            </a:br>
            <a:r>
              <a:rPr lang="en-CA" sz="2100" dirty="0">
                <a:solidFill>
                  <a:srgbClr val="FF0000"/>
                </a:solidFill>
                <a:latin typeface="+mj-lt"/>
              </a:rPr>
              <a:t> it must be in the </a:t>
            </a:r>
            <a:r>
              <a:rPr lang="en-CA" sz="2100" u="sng" dirty="0">
                <a:solidFill>
                  <a:srgbClr val="FF0000"/>
                </a:solidFill>
                <a:latin typeface="+mj-lt"/>
              </a:rPr>
              <a:t>same quadrant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 as the terminal arm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924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02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21" grpId="0" animBg="1"/>
      <p:bldP spid="22" grpId="0" animBg="1"/>
      <p:bldP spid="24" grpId="0" animBg="1"/>
      <p:bldP spid="32" grpId="0" animBg="1"/>
      <p:bldP spid="33" grpId="0" animBg="1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Content Placeholder 2"/>
          <p:cNvSpPr>
            <a:spLocks noGrp="1"/>
          </p:cNvSpPr>
          <p:nvPr>
            <p:ph sz="quarter" idx="1"/>
          </p:nvPr>
        </p:nvSpPr>
        <p:spPr>
          <a:xfrm>
            <a:off x="173209" y="95592"/>
            <a:ext cx="8489950" cy="91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Find the reference angle for each of the following angles in standard position: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506413" y="1479550"/>
          <a:ext cx="9556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8720" imgH="215640" progId="Equation.DSMT4">
                  <p:embed/>
                </p:oleObj>
              </mc:Choice>
              <mc:Fallback>
                <p:oleObj name="Equation" r:id="rId3" imgW="558720" imgH="215640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1479550"/>
                        <a:ext cx="9556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4833938" y="1473200"/>
          <a:ext cx="13033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215640" progId="Equation.DSMT4">
                  <p:embed/>
                </p:oleObj>
              </mc:Choice>
              <mc:Fallback>
                <p:oleObj name="Equation" r:id="rId5" imgW="761760" imgH="215640" progId="Equation.DSMT4">
                  <p:embed/>
                  <p:pic>
                    <p:nvPicPr>
                      <p:cNvPr id="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473200"/>
                        <a:ext cx="13033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55688" y="1985963"/>
            <a:ext cx="2571750" cy="2571750"/>
            <a:chOff x="1000100" y="2786058"/>
            <a:chExt cx="2571768" cy="2571768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2304256" y="1985169"/>
            <a:ext cx="1588" cy="2571750"/>
            <a:chOff x="2713818" y="2786852"/>
            <a:chExt cx="2382" cy="2570974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Arc 12"/>
          <p:cNvSpPr/>
          <p:nvPr/>
        </p:nvSpPr>
        <p:spPr>
          <a:xfrm>
            <a:off x="1701800" y="2708275"/>
            <a:ext cx="1041400" cy="1116013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50178" y="4387850"/>
          <a:ext cx="23733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200" imgH="215640" progId="Equation.DSMT4">
                  <p:embed/>
                </p:oleObj>
              </mc:Choice>
              <mc:Fallback>
                <p:oleObj name="Equation" r:id="rId7" imgW="1384200" imgH="21564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8" y="4387850"/>
                        <a:ext cx="2373312" cy="36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38538" y="2435225"/>
            <a:ext cx="14017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19" name="Freeform 18"/>
          <p:cNvSpPr/>
          <p:nvPr/>
        </p:nvSpPr>
        <p:spPr>
          <a:xfrm flipH="1">
            <a:off x="3087688" y="2732088"/>
            <a:ext cx="558800" cy="428625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Arc 19"/>
          <p:cNvSpPr/>
          <p:nvPr/>
        </p:nvSpPr>
        <p:spPr>
          <a:xfrm flipV="1">
            <a:off x="1700213" y="2686050"/>
            <a:ext cx="1281112" cy="1196975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Arc 20"/>
          <p:cNvSpPr/>
          <p:nvPr/>
        </p:nvSpPr>
        <p:spPr>
          <a:xfrm>
            <a:off x="1936750" y="2705100"/>
            <a:ext cx="1041400" cy="1116013"/>
          </a:xfrm>
          <a:prstGeom prst="arc">
            <a:avLst>
              <a:gd name="adj1" fmla="val 19383831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>
            <a:off x="1614488" y="2501900"/>
            <a:ext cx="1458912" cy="1562100"/>
          </a:xfrm>
          <a:prstGeom prst="arc">
            <a:avLst>
              <a:gd name="adj1" fmla="val 19896646"/>
              <a:gd name="adj2" fmla="val 71488"/>
            </a:avLst>
          </a:prstGeom>
          <a:ln>
            <a:solidFill>
              <a:srgbClr val="0070C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806450" y="5007293"/>
          <a:ext cx="7366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177480" progId="Equation.DSMT4">
                  <p:embed/>
                </p:oleObj>
              </mc:Choice>
              <mc:Fallback>
                <p:oleObj name="Equation" r:id="rId9" imgW="406080" imgH="17748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5007293"/>
                        <a:ext cx="736600" cy="3190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937125" y="1984375"/>
            <a:ext cx="2571750" cy="2571750"/>
            <a:chOff x="1000100" y="2786058"/>
            <a:chExt cx="2571768" cy="2571768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9"/>
          <p:cNvGrpSpPr>
            <a:grpSpLocks/>
          </p:cNvGrpSpPr>
          <p:nvPr/>
        </p:nvGrpSpPr>
        <p:grpSpPr bwMode="auto">
          <a:xfrm rot="5400000">
            <a:off x="6185694" y="1983582"/>
            <a:ext cx="1587" cy="2571750"/>
            <a:chOff x="2713818" y="2786852"/>
            <a:chExt cx="2382" cy="2570974"/>
          </a:xfrm>
        </p:grpSpPr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Arc 44"/>
          <p:cNvSpPr/>
          <p:nvPr/>
        </p:nvSpPr>
        <p:spPr>
          <a:xfrm>
            <a:off x="5653088" y="2705100"/>
            <a:ext cx="1246187" cy="1119188"/>
          </a:xfrm>
          <a:prstGeom prst="arc">
            <a:avLst>
              <a:gd name="adj1" fmla="val 1086981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3948113" y="4495800"/>
          <a:ext cx="23526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71600" imgH="215640" progId="Equation.DSMT4">
                  <p:embed/>
                </p:oleObj>
              </mc:Choice>
              <mc:Fallback>
                <p:oleObj name="Equation" r:id="rId11" imgW="1371600" imgH="215640" progId="Equation.DSMT4">
                  <p:embed/>
                  <p:pic>
                    <p:nvPicPr>
                      <p:cNvPr id="4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4495800"/>
                        <a:ext cx="2352675" cy="36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7550150" y="2776538"/>
            <a:ext cx="14017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   Angle</a:t>
            </a:r>
          </a:p>
        </p:txBody>
      </p:sp>
      <p:sp>
        <p:nvSpPr>
          <p:cNvPr id="49" name="Freeform 48"/>
          <p:cNvSpPr/>
          <p:nvPr/>
        </p:nvSpPr>
        <p:spPr>
          <a:xfrm flipH="1">
            <a:off x="7237413" y="3101975"/>
            <a:ext cx="558800" cy="430213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Arc 49"/>
          <p:cNvSpPr/>
          <p:nvPr/>
        </p:nvSpPr>
        <p:spPr>
          <a:xfrm flipV="1">
            <a:off x="5653088" y="2755900"/>
            <a:ext cx="973137" cy="1008063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Arc 50"/>
          <p:cNvSpPr/>
          <p:nvPr/>
        </p:nvSpPr>
        <p:spPr>
          <a:xfrm>
            <a:off x="5854700" y="2762250"/>
            <a:ext cx="1041400" cy="1117600"/>
          </a:xfrm>
          <a:prstGeom prst="arc">
            <a:avLst>
              <a:gd name="adj1" fmla="val 21444508"/>
              <a:gd name="adj2" fmla="val 1907126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Arc 51"/>
          <p:cNvSpPr/>
          <p:nvPr/>
        </p:nvSpPr>
        <p:spPr>
          <a:xfrm>
            <a:off x="5745163" y="2535238"/>
            <a:ext cx="1457325" cy="1563687"/>
          </a:xfrm>
          <a:prstGeom prst="arc">
            <a:avLst>
              <a:gd name="adj1" fmla="val 21512628"/>
              <a:gd name="adj2" fmla="val 2077188"/>
            </a:avLst>
          </a:prstGeom>
          <a:ln>
            <a:solidFill>
              <a:srgbClr val="0070C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7"/>
          <p:cNvGraphicFramePr>
            <a:graphicFrameLocks noChangeAspect="1"/>
          </p:cNvGraphicFramePr>
          <p:nvPr/>
        </p:nvGraphicFramePr>
        <p:xfrm>
          <a:off x="4752975" y="5014913"/>
          <a:ext cx="7318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80" imgH="177480" progId="Equation.DSMT4">
                  <p:embed/>
                </p:oleObj>
              </mc:Choice>
              <mc:Fallback>
                <p:oleObj name="Equation" r:id="rId13" imgW="406080" imgH="177480" progId="Equation.DSMT4">
                  <p:embed/>
                  <p:pic>
                    <p:nvPicPr>
                      <p:cNvPr id="5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975" y="5014913"/>
                        <a:ext cx="731838" cy="3190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719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3400000">
                                      <p:cBhvr>
                                        <p:cTn id="14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310000">
                                      <p:cBhvr>
                                        <p:cTn id="57" dur="4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  <p:bldP spid="19" grpId="0" animBg="1"/>
      <p:bldP spid="20" grpId="0" animBg="1"/>
      <p:bldP spid="21" grpId="0" animBg="1"/>
      <p:bldP spid="22" grpId="0" animBg="1"/>
      <p:bldP spid="45" grpId="0" animBg="1"/>
      <p:bldP spid="48" grpId="0"/>
      <p:bldP spid="49" grpId="0" animBg="1"/>
      <p:bldP spid="50" grpId="0" animBg="1"/>
      <p:bldP spid="51" grpId="0" animBg="1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28000" cy="9366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Practice: Find the reference angle for each of the following angles in standard position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438150" y="1470025"/>
          <a:ext cx="774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215640" progId="Equation.DSMT4">
                  <p:embed/>
                </p:oleObj>
              </mc:Choice>
              <mc:Fallback>
                <p:oleObj name="Equation" r:id="rId3" imgW="520560" imgH="215640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1470025"/>
                        <a:ext cx="7747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2"/>
          <p:cNvGraphicFramePr>
            <a:graphicFrameLocks noChangeAspect="1"/>
          </p:cNvGraphicFramePr>
          <p:nvPr/>
        </p:nvGraphicFramePr>
        <p:xfrm>
          <a:off x="455613" y="3857625"/>
          <a:ext cx="10588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1000" imgH="215640" progId="Equation.DSMT4">
                  <p:embed/>
                </p:oleObj>
              </mc:Choice>
              <mc:Fallback>
                <p:oleObj name="Equation" r:id="rId5" imgW="711000" imgH="215640" progId="Equation.DSMT4">
                  <p:embed/>
                  <p:pic>
                    <p:nvPicPr>
                      <p:cNvPr id="1126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857625"/>
                        <a:ext cx="10588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2"/>
          <p:cNvGraphicFramePr>
            <a:graphicFrameLocks noChangeAspect="1"/>
          </p:cNvGraphicFramePr>
          <p:nvPr/>
        </p:nvGraphicFramePr>
        <p:xfrm>
          <a:off x="4244975" y="1444625"/>
          <a:ext cx="8191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760" imgH="215640" progId="Equation.DSMT4">
                  <p:embed/>
                </p:oleObj>
              </mc:Choice>
              <mc:Fallback>
                <p:oleObj name="Equation" r:id="rId7" imgW="545760" imgH="215640" progId="Equation.DSMT4">
                  <p:embed/>
                  <p:pic>
                    <p:nvPicPr>
                      <p:cNvPr id="112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1444625"/>
                        <a:ext cx="8191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2"/>
          <p:cNvGraphicFramePr>
            <a:graphicFrameLocks noChangeAspect="1"/>
          </p:cNvGraphicFramePr>
          <p:nvPr/>
        </p:nvGraphicFramePr>
        <p:xfrm>
          <a:off x="4159250" y="3921125"/>
          <a:ext cx="8890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880" imgH="215640" progId="Equation.DSMT4">
                  <p:embed/>
                </p:oleObj>
              </mc:Choice>
              <mc:Fallback>
                <p:oleObj name="Equation" r:id="rId9" imgW="596880" imgH="215640" progId="Equation.DSMT4">
                  <p:embed/>
                  <p:pic>
                    <p:nvPicPr>
                      <p:cNvPr id="1126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3921125"/>
                        <a:ext cx="8890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22475" y="1317625"/>
            <a:ext cx="1960563" cy="1958975"/>
            <a:chOff x="1000100" y="2786058"/>
            <a:chExt cx="2571768" cy="2571768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000100" y="4071943"/>
              <a:ext cx="2571768" cy="2083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022475" y="4054475"/>
            <a:ext cx="1960563" cy="1960563"/>
            <a:chOff x="1000100" y="2786058"/>
            <a:chExt cx="2571768" cy="257176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6097588" y="1420813"/>
            <a:ext cx="1960562" cy="1960562"/>
            <a:chOff x="1000100" y="2786058"/>
            <a:chExt cx="2571768" cy="2571768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1000100" y="4072984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1001142" y="4071942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6121400" y="3965575"/>
            <a:ext cx="1960563" cy="1960563"/>
            <a:chOff x="1000100" y="2786058"/>
            <a:chExt cx="2571768" cy="2571768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550863" y="2070100"/>
          <a:ext cx="117316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320" imgH="177480" progId="Equation.DSMT4">
                  <p:embed/>
                </p:oleObj>
              </mc:Choice>
              <mc:Fallback>
                <p:oleObj name="Equation" r:id="rId11" imgW="787320" imgH="1774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2070100"/>
                        <a:ext cx="1173162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2962275" y="1144588"/>
            <a:ext cx="3175" cy="2298700"/>
            <a:chOff x="2711722" y="2786851"/>
            <a:chExt cx="4478" cy="2647965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072291" y="3444980"/>
              <a:ext cx="1285579" cy="223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2031648" y="4768962"/>
              <a:ext cx="1362386" cy="224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Arc 23"/>
          <p:cNvSpPr/>
          <p:nvPr/>
        </p:nvSpPr>
        <p:spPr>
          <a:xfrm>
            <a:off x="2381250" y="167322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Arc 24"/>
          <p:cNvSpPr/>
          <p:nvPr/>
        </p:nvSpPr>
        <p:spPr>
          <a:xfrm>
            <a:off x="2384425" y="1670050"/>
            <a:ext cx="1260475" cy="1260475"/>
          </a:xfrm>
          <a:prstGeom prst="arc">
            <a:avLst>
              <a:gd name="adj1" fmla="val 7457146"/>
              <a:gd name="adj2" fmla="val 10804680"/>
            </a:avLst>
          </a:prstGeom>
          <a:ln w="25400">
            <a:solidFill>
              <a:srgbClr val="00B05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 rot="5400000">
            <a:off x="7085807" y="1283494"/>
            <a:ext cx="1587" cy="2232025"/>
            <a:chOff x="2713818" y="2786852"/>
            <a:chExt cx="2382" cy="2570974"/>
          </a:xfrm>
        </p:grpSpPr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2072266" y="3444862"/>
              <a:ext cx="1285486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 flipH="1">
              <a:off x="2072265" y="4730349"/>
              <a:ext cx="1285488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Arc 28"/>
          <p:cNvSpPr/>
          <p:nvPr/>
        </p:nvSpPr>
        <p:spPr>
          <a:xfrm>
            <a:off x="6448425" y="1784350"/>
            <a:ext cx="1260475" cy="1260475"/>
          </a:xfrm>
          <a:prstGeom prst="arc">
            <a:avLst>
              <a:gd name="adj1" fmla="val 12947900"/>
              <a:gd name="adj2" fmla="val 14333"/>
            </a:avLst>
          </a:prstGeom>
          <a:ln>
            <a:solidFill>
              <a:srgbClr val="0070C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207272"/>
              </p:ext>
            </p:extLst>
          </p:nvPr>
        </p:nvGraphicFramePr>
        <p:xfrm>
          <a:off x="2284413" y="1581150"/>
          <a:ext cx="385762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20" imgH="177480" progId="Equation.DSMT4">
                  <p:embed/>
                </p:oleObj>
              </mc:Choice>
              <mc:Fallback>
                <p:oleObj name="Equation" r:id="rId13" imgW="342720" imgH="177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1581150"/>
                        <a:ext cx="385762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493217"/>
              </p:ext>
            </p:extLst>
          </p:nvPr>
        </p:nvGraphicFramePr>
        <p:xfrm>
          <a:off x="2079625" y="2422525"/>
          <a:ext cx="317500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360" imgH="177480" progId="Equation.DSMT4">
                  <p:embed/>
                </p:oleObj>
              </mc:Choice>
              <mc:Fallback>
                <p:oleObj name="Equation" r:id="rId15" imgW="279360" imgH="177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2422525"/>
                        <a:ext cx="317500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198438" y="2765425"/>
          <a:ext cx="16113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760" imgH="253800" progId="Equation.DSMT4">
                  <p:embed/>
                </p:oleObj>
              </mc:Choice>
              <mc:Fallback>
                <p:oleObj name="Equation" r:id="rId17" imgW="761760" imgH="25380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765425"/>
                        <a:ext cx="1611312" cy="538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287838" y="2120900"/>
          <a:ext cx="12684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680" imgH="177480" progId="Equation.DSMT4">
                  <p:embed/>
                </p:oleObj>
              </mc:Choice>
              <mc:Fallback>
                <p:oleObj name="Equation" r:id="rId19" imgW="850680" imgH="17748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2120900"/>
                        <a:ext cx="1268412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37529"/>
              </p:ext>
            </p:extLst>
          </p:nvPr>
        </p:nvGraphicFramePr>
        <p:xfrm>
          <a:off x="7067550" y="1485900"/>
          <a:ext cx="3857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177480" progId="Equation.DSMT4">
                  <p:embed/>
                </p:oleObj>
              </mc:Choice>
              <mc:Fallback>
                <p:oleObj name="Equation" r:id="rId21" imgW="34272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550" y="1485900"/>
                        <a:ext cx="385763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313928"/>
              </p:ext>
            </p:extLst>
          </p:nvPr>
        </p:nvGraphicFramePr>
        <p:xfrm>
          <a:off x="5941866" y="2102137"/>
          <a:ext cx="385763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00" imgH="177480" progId="Equation.DSMT4">
                  <p:embed/>
                </p:oleObj>
              </mc:Choice>
              <mc:Fallback>
                <p:oleObj name="Equation" r:id="rId23" imgW="266400" imgH="17748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866" y="2102137"/>
                        <a:ext cx="385763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4033838" y="2778125"/>
          <a:ext cx="16113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61760" imgH="253800" progId="Equation.DSMT4">
                  <p:embed/>
                </p:oleObj>
              </mc:Choice>
              <mc:Fallback>
                <p:oleObj name="Equation" r:id="rId25" imgW="761760" imgH="2538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2778125"/>
                        <a:ext cx="1611312" cy="538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Arc 38"/>
          <p:cNvSpPr/>
          <p:nvPr/>
        </p:nvSpPr>
        <p:spPr>
          <a:xfrm>
            <a:off x="6459538" y="1758950"/>
            <a:ext cx="1260475" cy="1260475"/>
          </a:xfrm>
          <a:prstGeom prst="arc">
            <a:avLst>
              <a:gd name="adj1" fmla="val 10863442"/>
              <a:gd name="adj2" fmla="val 12809842"/>
            </a:avLst>
          </a:prstGeom>
          <a:ln w="22225">
            <a:solidFill>
              <a:srgbClr val="00B05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 rot="5400000">
            <a:off x="3002757" y="3917156"/>
            <a:ext cx="1588" cy="2232025"/>
            <a:chOff x="2713818" y="2786852"/>
            <a:chExt cx="2382" cy="2570974"/>
          </a:xfrm>
        </p:grpSpPr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2072267" y="3444863"/>
              <a:ext cx="1285486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6200000" flipH="1">
              <a:off x="2072266" y="4730350"/>
              <a:ext cx="1285488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Arc 43"/>
          <p:cNvSpPr/>
          <p:nvPr/>
        </p:nvSpPr>
        <p:spPr>
          <a:xfrm>
            <a:off x="2365375" y="4419600"/>
            <a:ext cx="1260475" cy="1260475"/>
          </a:xfrm>
          <a:prstGeom prst="arc">
            <a:avLst>
              <a:gd name="adj1" fmla="val 21596377"/>
              <a:gd name="adj2" fmla="val 10699894"/>
            </a:avLst>
          </a:prstGeom>
          <a:ln>
            <a:solidFill>
              <a:srgbClr val="0070C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285750" y="4597400"/>
          <a:ext cx="144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65160" imgH="177480" progId="Equation.DSMT4">
                  <p:embed/>
                </p:oleObj>
              </mc:Choice>
              <mc:Fallback>
                <p:oleObj name="Equation" r:id="rId27" imgW="965160" imgH="17748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597400"/>
                        <a:ext cx="144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834036"/>
              </p:ext>
            </p:extLst>
          </p:nvPr>
        </p:nvGraphicFramePr>
        <p:xfrm>
          <a:off x="2179638" y="5616575"/>
          <a:ext cx="500062" cy="18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177480" progId="Equation.DSMT4">
                  <p:embed/>
                </p:oleObj>
              </mc:Choice>
              <mc:Fallback>
                <p:oleObj name="Equation" r:id="rId29" imgW="444240" imgH="177480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5616575"/>
                        <a:ext cx="500062" cy="184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07043"/>
              </p:ext>
            </p:extLst>
          </p:nvPr>
        </p:nvGraphicFramePr>
        <p:xfrm>
          <a:off x="1995488" y="4600575"/>
          <a:ext cx="403225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360" imgH="177480" progId="Equation.DSMT4">
                  <p:embed/>
                </p:oleObj>
              </mc:Choice>
              <mc:Fallback>
                <p:oleObj name="Equation" r:id="rId31" imgW="279360" imgH="177480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4600575"/>
                        <a:ext cx="403225" cy="21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185738" y="5419725"/>
          <a:ext cx="16367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74360" imgH="253800" progId="Equation.DSMT4">
                  <p:embed/>
                </p:oleObj>
              </mc:Choice>
              <mc:Fallback>
                <p:oleObj name="Equation" r:id="rId33" imgW="774360" imgH="253800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8" y="5419725"/>
                        <a:ext cx="1636712" cy="538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2363788" y="4405313"/>
            <a:ext cx="1260475" cy="1260475"/>
          </a:xfrm>
          <a:prstGeom prst="arc">
            <a:avLst>
              <a:gd name="adj1" fmla="val 10669153"/>
              <a:gd name="adj2" fmla="val 13758979"/>
            </a:avLst>
          </a:prstGeom>
          <a:ln w="25400">
            <a:solidFill>
              <a:srgbClr val="00B05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4241800" y="4572000"/>
          <a:ext cx="1308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76240" imgH="177480" progId="Equation.DSMT4">
                  <p:embed/>
                </p:oleObj>
              </mc:Choice>
              <mc:Fallback>
                <p:oleObj name="Equation" r:id="rId35" imgW="876240" imgH="17748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4572000"/>
                        <a:ext cx="13081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9"/>
          <p:cNvGrpSpPr>
            <a:grpSpLocks/>
          </p:cNvGrpSpPr>
          <p:nvPr/>
        </p:nvGrpSpPr>
        <p:grpSpPr bwMode="auto">
          <a:xfrm rot="5400000">
            <a:off x="7058025" y="3790951"/>
            <a:ext cx="3175" cy="2298700"/>
            <a:chOff x="2711722" y="2786851"/>
            <a:chExt cx="4478" cy="2647965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2072290" y="3444979"/>
              <a:ext cx="1285579" cy="22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>
              <a:off x="2031648" y="4768962"/>
              <a:ext cx="1362386" cy="223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Arc 53"/>
          <p:cNvSpPr/>
          <p:nvPr/>
        </p:nvSpPr>
        <p:spPr>
          <a:xfrm>
            <a:off x="6475413" y="431958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Arc 54"/>
          <p:cNvSpPr/>
          <p:nvPr/>
        </p:nvSpPr>
        <p:spPr>
          <a:xfrm>
            <a:off x="6467475" y="4316413"/>
            <a:ext cx="1133475" cy="1300162"/>
          </a:xfrm>
          <a:prstGeom prst="arc">
            <a:avLst>
              <a:gd name="adj1" fmla="val 40498"/>
              <a:gd name="adj2" fmla="val 10804680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049185"/>
              </p:ext>
            </p:extLst>
          </p:nvPr>
        </p:nvGraphicFramePr>
        <p:xfrm>
          <a:off x="6226175" y="5510213"/>
          <a:ext cx="404813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55320" imgH="177480" progId="Equation.DSMT4">
                  <p:embed/>
                </p:oleObj>
              </mc:Choice>
              <mc:Fallback>
                <p:oleObj name="Equation" r:id="rId37" imgW="355320" imgH="177480" progId="Equation.DSMT4">
                  <p:embed/>
                  <p:pic>
                    <p:nvPicPr>
                      <p:cNvPr id="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175" y="5510213"/>
                        <a:ext cx="404813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349604"/>
              </p:ext>
            </p:extLst>
          </p:nvPr>
        </p:nvGraphicFramePr>
        <p:xfrm>
          <a:off x="7701540" y="4561608"/>
          <a:ext cx="315912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79360" imgH="177480" progId="Equation.DSMT4">
                  <p:embed/>
                </p:oleObj>
              </mc:Choice>
              <mc:Fallback>
                <p:oleObj name="Equation" r:id="rId39" imgW="279360" imgH="177480" progId="Equation.DSMT4">
                  <p:embed/>
                  <p:pic>
                    <p:nvPicPr>
                      <p:cNvPr id="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1540" y="4561608"/>
                        <a:ext cx="315912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4178300" y="5546725"/>
          <a:ext cx="16129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61760" imgH="253800" progId="Equation.DSMT4">
                  <p:embed/>
                </p:oleObj>
              </mc:Choice>
              <mc:Fallback>
                <p:oleObj name="Equation" r:id="rId41" imgW="761760" imgH="253800" progId="Equation.DSMT4">
                  <p:embed/>
                  <p:pic>
                    <p:nvPicPr>
                      <p:cNvPr id="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5546725"/>
                        <a:ext cx="1612900" cy="538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Arc 58"/>
          <p:cNvSpPr/>
          <p:nvPr/>
        </p:nvSpPr>
        <p:spPr>
          <a:xfrm>
            <a:off x="6567488" y="4471988"/>
            <a:ext cx="1036637" cy="931862"/>
          </a:xfrm>
          <a:prstGeom prst="arc">
            <a:avLst>
              <a:gd name="adj1" fmla="val 18263868"/>
              <a:gd name="adj2" fmla="val 14333"/>
            </a:avLst>
          </a:prstGeom>
          <a:ln w="25400">
            <a:solidFill>
              <a:srgbClr val="00B05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0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45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30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61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500000">
                                      <p:cBhvr>
                                        <p:cTn id="94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12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70D4F-D6F4-48FC-829F-8811B512A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2051"/>
          </a:xfrm>
        </p:spPr>
        <p:txBody>
          <a:bodyPr>
            <a:normAutofit fontScale="90000"/>
          </a:bodyPr>
          <a:lstStyle/>
          <a:p>
            <a:r>
              <a:rPr lang="en-CA" dirty="0"/>
              <a:t>What Are Reference Angles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25970-6EEB-4189-AB7F-9BFC18715A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1779" y="738554"/>
            <a:ext cx="8862646" cy="3903784"/>
          </a:xfrm>
        </p:spPr>
        <p:txBody>
          <a:bodyPr>
            <a:normAutofit/>
          </a:bodyPr>
          <a:lstStyle/>
          <a:p>
            <a:r>
              <a:rPr lang="en-CA" sz="2200" dirty="0"/>
              <a:t>If you want to “SINE”, “COSINE”, or “TANGENT” an angle greater than 90°, you need to use the reference angle on the x-y plane</a:t>
            </a:r>
          </a:p>
          <a:p>
            <a:r>
              <a:rPr lang="en-CA" sz="2200" dirty="0" err="1"/>
              <a:t>Ie</a:t>
            </a:r>
            <a:r>
              <a:rPr lang="en-CA" sz="2200" dirty="0"/>
              <a:t>: Find the sine of 195°</a:t>
            </a:r>
          </a:p>
          <a:p>
            <a:r>
              <a:rPr lang="en-CA" sz="2200" dirty="0"/>
              <a:t>Step 1: Make a right triangle with the reference angle</a:t>
            </a:r>
          </a:p>
          <a:p>
            <a:r>
              <a:rPr lang="en-CA" sz="2200" dirty="0"/>
              <a:t>Step 2: Indicate what the “</a:t>
            </a:r>
            <a:r>
              <a:rPr lang="en-CA" sz="2200" dirty="0" err="1"/>
              <a:t>opp</a:t>
            </a:r>
            <a:r>
              <a:rPr lang="en-CA" sz="2200" dirty="0"/>
              <a:t>”, “adj” and “</a:t>
            </a:r>
            <a:r>
              <a:rPr lang="en-CA" sz="2200" dirty="0" err="1"/>
              <a:t>hyp</a:t>
            </a:r>
            <a:r>
              <a:rPr lang="en-CA" sz="2200" dirty="0"/>
              <a:t>” sides are</a:t>
            </a:r>
          </a:p>
          <a:p>
            <a:pPr lvl="1"/>
            <a:r>
              <a:rPr lang="en-CA" sz="1900" dirty="0"/>
              <a:t>Note: UP/RIGHT (Positive), “DOWN/LEFT” (Negative)</a:t>
            </a:r>
          </a:p>
          <a:p>
            <a:pPr lvl="1"/>
            <a:r>
              <a:rPr lang="en-CA" sz="1900" dirty="0"/>
              <a:t>Hypotenuse is always positive!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AEBB5932-0C25-48F9-A65B-0A82FD8516A0}"/>
              </a:ext>
            </a:extLst>
          </p:cNvPr>
          <p:cNvGrpSpPr>
            <a:grpSpLocks/>
          </p:cNvGrpSpPr>
          <p:nvPr/>
        </p:nvGrpSpPr>
        <p:grpSpPr bwMode="auto">
          <a:xfrm>
            <a:off x="1163192" y="3918313"/>
            <a:ext cx="3126301" cy="2877944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0DDEB94F-412B-4DD3-826F-E431F6EAE4D9}"/>
                </a:ext>
              </a:extLst>
            </p:cNvPr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A5AFBFA-E6AD-49FA-BAC1-0A7090B927A1}"/>
                </a:ext>
              </a:extLst>
            </p:cNvPr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BE5078A-64B8-45EC-98EF-3740E979AEA1}"/>
              </a:ext>
            </a:extLst>
          </p:cNvPr>
          <p:cNvCxnSpPr/>
          <p:nvPr/>
        </p:nvCxnSpPr>
        <p:spPr>
          <a:xfrm flipH="1">
            <a:off x="1377481" y="5353218"/>
            <a:ext cx="1357532" cy="837028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82CAF8B-5399-40FC-A04F-32D5943FCAF1}"/>
              </a:ext>
            </a:extLst>
          </p:cNvPr>
          <p:cNvSpPr txBox="1"/>
          <p:nvPr/>
        </p:nvSpPr>
        <p:spPr>
          <a:xfrm>
            <a:off x="3999646" y="3710061"/>
            <a:ext cx="3607078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Which quadrant is 195</a:t>
            </a:r>
            <a:r>
              <a:rPr lang="en-CA" sz="2000" dirty="0">
                <a:solidFill>
                  <a:srgbClr val="FF0000"/>
                </a:solidFill>
              </a:rPr>
              <a:t>°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6F557E4-9500-4CE9-9310-AD4161500346}"/>
              </a:ext>
            </a:extLst>
          </p:cNvPr>
          <p:cNvSpPr/>
          <p:nvPr/>
        </p:nvSpPr>
        <p:spPr>
          <a:xfrm flipV="1">
            <a:off x="1421805" y="5357824"/>
            <a:ext cx="1313543" cy="841828"/>
          </a:xfrm>
          <a:prstGeom prst="triangle">
            <a:avLst>
              <a:gd name="adj" fmla="val 0"/>
            </a:avLst>
          </a:prstGeom>
          <a:solidFill>
            <a:srgbClr val="92D05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CB5AF5-91E7-460E-B290-0F23B795F563}"/>
              </a:ext>
            </a:extLst>
          </p:cNvPr>
          <p:cNvSpPr txBox="1"/>
          <p:nvPr/>
        </p:nvSpPr>
        <p:spPr>
          <a:xfrm>
            <a:off x="3999646" y="4167261"/>
            <a:ext cx="4095993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What is the reference angle?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5610E5C-1D55-4713-ADAE-F55A204AF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537024"/>
              </p:ext>
            </p:extLst>
          </p:nvPr>
        </p:nvGraphicFramePr>
        <p:xfrm>
          <a:off x="2054463" y="5337816"/>
          <a:ext cx="457557" cy="337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177480" progId="Equation.DSMT4">
                  <p:embed/>
                </p:oleObj>
              </mc:Choice>
              <mc:Fallback>
                <p:oleObj name="Equation" r:id="rId3" imgW="2412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5610E5C-1D55-4713-ADAE-F55A204AFF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4463" y="5337816"/>
                        <a:ext cx="457557" cy="337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2176DD2-CF35-4B4C-AF1E-9CDB31A35F39}"/>
              </a:ext>
            </a:extLst>
          </p:cNvPr>
          <p:cNvSpPr txBox="1"/>
          <p:nvPr/>
        </p:nvSpPr>
        <p:spPr>
          <a:xfrm>
            <a:off x="3987154" y="4671930"/>
            <a:ext cx="4663456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What are the lengths of the sides</a:t>
            </a:r>
            <a:br>
              <a:rPr lang="en-CA" sz="2100" dirty="0">
                <a:solidFill>
                  <a:srgbClr val="FF0000"/>
                </a:solidFill>
                <a:latin typeface="+mj-lt"/>
              </a:rPr>
            </a:br>
            <a:r>
              <a:rPr lang="en-CA" sz="2100" dirty="0">
                <a:solidFill>
                  <a:srgbClr val="FF0000"/>
                </a:solidFill>
                <a:latin typeface="+mj-lt"/>
              </a:rPr>
              <a:t>in this triangle?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89FC947-F1AB-4936-B0BB-7B8870BCAC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605942"/>
              </p:ext>
            </p:extLst>
          </p:nvPr>
        </p:nvGraphicFramePr>
        <p:xfrm>
          <a:off x="1976594" y="5715079"/>
          <a:ext cx="466803" cy="468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177480" progId="Equation.DSMT4">
                  <p:embed/>
                </p:oleObj>
              </mc:Choice>
              <mc:Fallback>
                <p:oleObj name="Equation" r:id="rId5" imgW="1774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89FC947-F1AB-4936-B0BB-7B8870BCAC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76594" y="5715079"/>
                        <a:ext cx="466803" cy="468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5CA5521-5BB8-49F2-9215-3CC879AB9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032331"/>
              </p:ext>
            </p:extLst>
          </p:nvPr>
        </p:nvGraphicFramePr>
        <p:xfrm>
          <a:off x="1493838" y="5059363"/>
          <a:ext cx="10287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80" imgH="177480" progId="Equation.DSMT4">
                  <p:embed/>
                </p:oleObj>
              </mc:Choice>
              <mc:Fallback>
                <p:oleObj name="Equation" r:id="rId7" imgW="6220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5CA5521-5BB8-49F2-9215-3CC879AB91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93838" y="5059363"/>
                        <a:ext cx="1028700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243E038-15C0-472B-87D3-A0CC0B9243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208142"/>
              </p:ext>
            </p:extLst>
          </p:nvPr>
        </p:nvGraphicFramePr>
        <p:xfrm>
          <a:off x="258763" y="5608638"/>
          <a:ext cx="10287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177480" progId="Equation.DSMT4">
                  <p:embed/>
                </p:oleObj>
              </mc:Choice>
              <mc:Fallback>
                <p:oleObj name="Equation" r:id="rId9" imgW="6220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243E038-15C0-472B-87D3-A0CC0B924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8763" y="5608638"/>
                        <a:ext cx="1028700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68F47DD-F6DE-44CD-8719-2FF381DFA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112810"/>
              </p:ext>
            </p:extLst>
          </p:nvPr>
        </p:nvGraphicFramePr>
        <p:xfrm>
          <a:off x="3978301" y="5591331"/>
          <a:ext cx="1451300" cy="41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177480" progId="Equation.DSMT4">
                  <p:embed/>
                </p:oleObj>
              </mc:Choice>
              <mc:Fallback>
                <p:oleObj name="Equation" r:id="rId11" imgW="6476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68F47DD-F6DE-44CD-8719-2FF381DFAF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78301" y="5591331"/>
                        <a:ext cx="1451300" cy="41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41BF00C-A446-421F-962A-417E49189E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712868"/>
              </p:ext>
            </p:extLst>
          </p:nvPr>
        </p:nvGraphicFramePr>
        <p:xfrm>
          <a:off x="5398229" y="5572412"/>
          <a:ext cx="20764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27000" imgH="177480" progId="Equation.DSMT4">
                  <p:embed/>
                </p:oleObj>
              </mc:Choice>
              <mc:Fallback>
                <p:oleObj name="Equation" r:id="rId13" imgW="9270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41BF00C-A446-421F-962A-417E49189E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98229" y="5572412"/>
                        <a:ext cx="2076450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B81643-E288-456D-89EA-4DC26184E231}"/>
              </a:ext>
            </a:extLst>
          </p:cNvPr>
          <p:cNvCxnSpPr/>
          <p:nvPr/>
        </p:nvCxnSpPr>
        <p:spPr>
          <a:xfrm flipV="1">
            <a:off x="1386590" y="5351489"/>
            <a:ext cx="0" cy="8319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83C56E4-B299-4D0C-9057-47DA5D7D4FD2}"/>
              </a:ext>
            </a:extLst>
          </p:cNvPr>
          <p:cNvCxnSpPr>
            <a:cxnSpLocks/>
            <a:endCxn id="11" idx="4"/>
          </p:cNvCxnSpPr>
          <p:nvPr/>
        </p:nvCxnSpPr>
        <p:spPr>
          <a:xfrm flipV="1">
            <a:off x="1396584" y="5357824"/>
            <a:ext cx="1338764" cy="8206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D7D510A-FAD0-4442-AFC0-94E660E06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077708"/>
              </p:ext>
            </p:extLst>
          </p:nvPr>
        </p:nvGraphicFramePr>
        <p:xfrm>
          <a:off x="5142511" y="5998720"/>
          <a:ext cx="2539948" cy="85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73120" imgH="482400" progId="Equation.DSMT4">
                  <p:embed/>
                </p:oleObj>
              </mc:Choice>
              <mc:Fallback>
                <p:oleObj name="Equation" r:id="rId15" imgW="1473120" imgH="4824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D7D510A-FAD0-4442-AFC0-94E660E06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42511" y="5998720"/>
                        <a:ext cx="2539948" cy="85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9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E3DA-08D0-4A86-B79E-310F279722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9065" y="351692"/>
            <a:ext cx="8018584" cy="2145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Q: Without using a calculator, which of the following is equal to tan17°?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a) tan163°        b) tan197°       c) tan287°     d) tan343°</a:t>
            </a:r>
          </a:p>
          <a:p>
            <a:pPr marL="0" indent="0">
              <a:buNone/>
            </a:pPr>
            <a:r>
              <a:rPr lang="en-CA" dirty="0"/>
              <a:t>e) tan ( –17 °)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DA5E8C-E9D2-4A92-B901-CB27F1A70F60}"/>
              </a:ext>
            </a:extLst>
          </p:cNvPr>
          <p:cNvSpPr txBox="1">
            <a:spLocks/>
          </p:cNvSpPr>
          <p:nvPr/>
        </p:nvSpPr>
        <p:spPr>
          <a:xfrm>
            <a:off x="248476" y="3471665"/>
            <a:ext cx="8656819" cy="9706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Q: Which of the following angles have the same reference angles?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BD0372B-63A1-4F7C-9642-E3C9D36D77D5}"/>
                  </a:ext>
                </a:extLst>
              </p:cNvPr>
              <p:cNvSpPr txBox="1"/>
              <p:nvPr/>
            </p:nvSpPr>
            <p:spPr>
              <a:xfrm>
                <a:off x="389732" y="4296124"/>
                <a:ext cx="126714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195°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BD0372B-63A1-4F7C-9642-E3C9D36D7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32" y="4296124"/>
                <a:ext cx="126714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ED46B8E-8C33-4388-BB54-2B71C545D5E0}"/>
                  </a:ext>
                </a:extLst>
              </p:cNvPr>
              <p:cNvSpPr txBox="1"/>
              <p:nvPr/>
            </p:nvSpPr>
            <p:spPr>
              <a:xfrm>
                <a:off x="407221" y="5145567"/>
                <a:ext cx="139371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)−15°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ED46B8E-8C33-4388-BB54-2B71C545D5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21" y="5145567"/>
                <a:ext cx="1393715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2C418A-C05C-4696-89B1-FE06B71C8F34}"/>
                  </a:ext>
                </a:extLst>
              </p:cNvPr>
              <p:cNvSpPr txBox="1"/>
              <p:nvPr/>
            </p:nvSpPr>
            <p:spPr>
              <a:xfrm>
                <a:off x="2783161" y="4253652"/>
                <a:ext cx="125983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285°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2C418A-C05C-4696-89B1-FE06B71C8F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161" y="4253652"/>
                <a:ext cx="1259832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654351-6954-4742-BF66-9D7FA65FA29B}"/>
                  </a:ext>
                </a:extLst>
              </p:cNvPr>
              <p:cNvSpPr txBox="1"/>
              <p:nvPr/>
            </p:nvSpPr>
            <p:spPr>
              <a:xfrm>
                <a:off x="2800650" y="5103095"/>
                <a:ext cx="126566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105°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654351-6954-4742-BF66-9D7FA65FA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650" y="5103095"/>
                <a:ext cx="126566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167A25-7E87-4E62-A228-5DA3CAF04F41}"/>
                  </a:ext>
                </a:extLst>
              </p:cNvPr>
              <p:cNvSpPr txBox="1"/>
              <p:nvPr/>
            </p:nvSpPr>
            <p:spPr>
              <a:xfrm>
                <a:off x="5026688" y="4226171"/>
                <a:ext cx="123450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165°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167A25-7E87-4E62-A228-5DA3CAF04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6688" y="4226171"/>
                <a:ext cx="1234504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6B93F5-F17F-4CCF-9BF4-750F4042BEC2}"/>
                  </a:ext>
                </a:extLst>
              </p:cNvPr>
              <p:cNvSpPr txBox="1"/>
              <p:nvPr/>
            </p:nvSpPr>
            <p:spPr>
              <a:xfrm>
                <a:off x="4984217" y="5075614"/>
                <a:ext cx="108497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85°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6B93F5-F17F-4CCF-9BF4-750F4042B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217" y="5075614"/>
                <a:ext cx="1084976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9FA712-C99B-48C3-A497-49CE6E760F50}"/>
                  </a:ext>
                </a:extLst>
              </p:cNvPr>
              <p:cNvSpPr txBox="1"/>
              <p:nvPr/>
            </p:nvSpPr>
            <p:spPr>
              <a:xfrm>
                <a:off x="7187769" y="4198690"/>
                <a:ext cx="127778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 345°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9FA712-C99B-48C3-A497-49CE6E760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7769" y="4198690"/>
                <a:ext cx="1277786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E0A7E36-4A4D-4F9E-A895-D57F69AC951E}"/>
                  </a:ext>
                </a:extLst>
              </p:cNvPr>
              <p:cNvSpPr txBox="1"/>
              <p:nvPr/>
            </p:nvSpPr>
            <p:spPr>
              <a:xfrm>
                <a:off x="6823009" y="5063123"/>
                <a:ext cx="16115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CA" sz="2800" b="0" i="1" smtClean="0">
                          <a:latin typeface="Cambria Math" panose="02040503050406030204" pitchFamily="18" charset="0"/>
                        </a:rPr>
                        <m:t>)−735°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E0A7E36-4A4D-4F9E-A895-D57F69AC95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009" y="5063123"/>
                <a:ext cx="1611595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1064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E020A-04DE-4DE5-8D96-7F4806697D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9784" y="254833"/>
            <a:ext cx="8634334" cy="3267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Ex: A terminal arm is rotated 571° </a:t>
            </a:r>
            <a:r>
              <a:rPr lang="en-CA" dirty="0" err="1"/>
              <a:t>ccw</a:t>
            </a:r>
            <a:r>
              <a:rPr lang="en-CA" dirty="0"/>
              <a:t> around the origin in an unit circle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What is the reference angle?</a:t>
            </a:r>
          </a:p>
          <a:p>
            <a:pPr marL="0" indent="0">
              <a:buNone/>
            </a:pPr>
            <a:r>
              <a:rPr lang="en-CA" dirty="0"/>
              <a:t>ii) What is the general formula for all coterminal angles?</a:t>
            </a:r>
          </a:p>
          <a:p>
            <a:pPr marL="0" indent="0">
              <a:buNone/>
            </a:pPr>
            <a:r>
              <a:rPr lang="en-CA" dirty="0"/>
              <a:t>iii) What is the base and height of the triangle created by the reference angle?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6471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1F33D-24C7-4D8F-B554-40AD0AC8C7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386" y="63708"/>
            <a:ext cx="8267075" cy="88816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Which one of the following is the general formula for all the coterminal angles with 415°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62F98E1-3AA9-4312-A8A4-CADB71EDBBF4}"/>
                  </a:ext>
                </a:extLst>
              </p:cNvPr>
              <p:cNvSpPr txBox="1"/>
              <p:nvPr/>
            </p:nvSpPr>
            <p:spPr>
              <a:xfrm>
                <a:off x="539646" y="1157990"/>
                <a:ext cx="4269823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CA" sz="3400" dirty="0">
                    <a:ea typeface="Cambria Math" panose="020405030504060302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CA" sz="3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=125°±360°(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3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62F98E1-3AA9-4312-A8A4-CADB71EDBB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646" y="1157990"/>
                <a:ext cx="4269823" cy="523220"/>
              </a:xfrm>
              <a:prstGeom prst="rect">
                <a:avLst/>
              </a:prstGeom>
              <a:blipFill>
                <a:blip r:embed="rId3"/>
                <a:stretch>
                  <a:fillRect l="-6143" t="-26744" b="-476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BF4E1B-BB47-4E18-AA0A-80509078A128}"/>
                  </a:ext>
                </a:extLst>
              </p:cNvPr>
              <p:cNvSpPr txBox="1"/>
              <p:nvPr/>
            </p:nvSpPr>
            <p:spPr>
              <a:xfrm>
                <a:off x="549639" y="1775085"/>
                <a:ext cx="4269823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CA" sz="3400" dirty="0">
                    <a:ea typeface="Cambria Math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CA" sz="3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=125°±180°(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3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BF4E1B-BB47-4E18-AA0A-80509078A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39" y="1775085"/>
                <a:ext cx="4269823" cy="523220"/>
              </a:xfrm>
              <a:prstGeom prst="rect">
                <a:avLst/>
              </a:prstGeom>
              <a:blipFill>
                <a:blip r:embed="rId4"/>
                <a:stretch>
                  <a:fillRect l="-6134" t="-26744" b="-476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3DA562-3571-474E-94CD-2D9E0D26B82C}"/>
                  </a:ext>
                </a:extLst>
              </p:cNvPr>
              <p:cNvSpPr txBox="1"/>
              <p:nvPr/>
            </p:nvSpPr>
            <p:spPr>
              <a:xfrm>
                <a:off x="559632" y="2392180"/>
                <a:ext cx="4221733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CA" sz="3400" dirty="0">
                    <a:ea typeface="Cambria Math" panose="02040503050406030204" pitchFamily="18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CA" sz="3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=415°±360°(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3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3DA562-3571-474E-94CD-2D9E0D26B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32" y="2392180"/>
                <a:ext cx="4221733" cy="523220"/>
              </a:xfrm>
              <a:prstGeom prst="rect">
                <a:avLst/>
              </a:prstGeom>
              <a:blipFill>
                <a:blip r:embed="rId5"/>
                <a:stretch>
                  <a:fillRect l="-6214" t="-25581" b="-476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CFEB16-0F15-480D-8E40-83EA5215C2D6}"/>
                  </a:ext>
                </a:extLst>
              </p:cNvPr>
              <p:cNvSpPr txBox="1"/>
              <p:nvPr/>
            </p:nvSpPr>
            <p:spPr>
              <a:xfrm>
                <a:off x="569625" y="3009275"/>
                <a:ext cx="4277838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CA" sz="3400" dirty="0">
                    <a:ea typeface="Cambria Math" panose="02040503050406030204" pitchFamily="18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CA" sz="3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=415°±180°(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3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CFEB16-0F15-480D-8E40-83EA5215C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25" y="3009275"/>
                <a:ext cx="4277838" cy="523220"/>
              </a:xfrm>
              <a:prstGeom prst="rect">
                <a:avLst/>
              </a:prstGeom>
              <a:blipFill>
                <a:blip r:embed="rId6"/>
                <a:stretch>
                  <a:fillRect l="-6125" t="-27059" b="-4941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F15D8C-0C88-41FB-B6E9-458945947236}"/>
                  </a:ext>
                </a:extLst>
              </p:cNvPr>
              <p:cNvSpPr txBox="1"/>
              <p:nvPr/>
            </p:nvSpPr>
            <p:spPr>
              <a:xfrm>
                <a:off x="579618" y="3626370"/>
                <a:ext cx="400372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CA" sz="3400" dirty="0">
                    <a:ea typeface="Cambria Math" panose="02040503050406030204" pitchFamily="18" charset="0"/>
                  </a:rPr>
                  <a:t>e) </a:t>
                </a:r>
                <a14:m>
                  <m:oMath xmlns:m="http://schemas.openxmlformats.org/officeDocument/2006/math">
                    <m:r>
                      <a:rPr lang="en-CA" sz="3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=55°±360°(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CA" sz="3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3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F15D8C-0C88-41FB-B6E9-4589459472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8" y="3626370"/>
                <a:ext cx="4003725" cy="523220"/>
              </a:xfrm>
              <a:prstGeom prst="rect">
                <a:avLst/>
              </a:prstGeom>
              <a:blipFill>
                <a:blip r:embed="rId7"/>
                <a:stretch>
                  <a:fillRect l="-6545" t="-26744" b="-476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761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206750" y="1849438"/>
            <a:ext cx="2701925" cy="1979612"/>
          </a:xfrm>
          <a:prstGeom prst="rect">
            <a:avLst/>
          </a:prstGeom>
          <a:solidFill>
            <a:srgbClr val="92D05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490538" y="1849438"/>
            <a:ext cx="2692400" cy="1968500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3222625" y="3844925"/>
            <a:ext cx="2686050" cy="1881188"/>
          </a:xfrm>
          <a:prstGeom prst="rect">
            <a:avLst/>
          </a:prstGeom>
          <a:solidFill>
            <a:srgbClr val="7030A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490538" y="3846513"/>
            <a:ext cx="2693987" cy="1893887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185738"/>
            <a:ext cx="7543800" cy="514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Naming Quadrants &amp; X /Y axis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46063" y="3829050"/>
            <a:ext cx="58547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996950" y="3870325"/>
            <a:ext cx="4433888" cy="142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575552"/>
              </p:ext>
            </p:extLst>
          </p:nvPr>
        </p:nvGraphicFramePr>
        <p:xfrm>
          <a:off x="6032500" y="3678238"/>
          <a:ext cx="81915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780" imgH="177723" progId="Equation.DSMT4">
                  <p:embed/>
                </p:oleObj>
              </mc:Choice>
              <mc:Fallback>
                <p:oleObj name="Equation" r:id="rId3" imgW="507780" imgH="177723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3678238"/>
                        <a:ext cx="81915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129358"/>
              </p:ext>
            </p:extLst>
          </p:nvPr>
        </p:nvGraphicFramePr>
        <p:xfrm>
          <a:off x="3001963" y="1423988"/>
          <a:ext cx="75723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696" imgH="177723" progId="Equation.DSMT4">
                  <p:embed/>
                </p:oleObj>
              </mc:Choice>
              <mc:Fallback>
                <p:oleObj name="Equation" r:id="rId5" imgW="469696" imgH="177723" progId="Equation.DSMT4">
                  <p:embed/>
                  <p:pic>
                    <p:nvPicPr>
                      <p:cNvPr id="102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1423988"/>
                        <a:ext cx="757237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/>
          <p:cNvSpPr/>
          <p:nvPr/>
        </p:nvSpPr>
        <p:spPr>
          <a:xfrm>
            <a:off x="3221038" y="3609975"/>
            <a:ext cx="1855787" cy="436563"/>
          </a:xfrm>
          <a:prstGeom prst="rightArrow">
            <a:avLst/>
          </a:prstGeom>
          <a:solidFill>
            <a:srgbClr val="00B0F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Right Arrow 8"/>
          <p:cNvSpPr/>
          <p:nvPr/>
        </p:nvSpPr>
        <p:spPr>
          <a:xfrm rot="10800000">
            <a:off x="1339850" y="3613150"/>
            <a:ext cx="1855788" cy="436563"/>
          </a:xfrm>
          <a:prstGeom prst="rightArrow">
            <a:avLst/>
          </a:prstGeom>
          <a:solidFill>
            <a:srgbClr val="FF000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Right Arrow 9"/>
          <p:cNvSpPr/>
          <p:nvPr/>
        </p:nvSpPr>
        <p:spPr>
          <a:xfrm rot="16200000">
            <a:off x="2281238" y="2671762"/>
            <a:ext cx="1855788" cy="436563"/>
          </a:xfrm>
          <a:prstGeom prst="rightArrow">
            <a:avLst/>
          </a:prstGeom>
          <a:solidFill>
            <a:srgbClr val="00B0F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Right Arrow 10"/>
          <p:cNvSpPr/>
          <p:nvPr/>
        </p:nvSpPr>
        <p:spPr>
          <a:xfrm rot="5400000">
            <a:off x="2283619" y="4556919"/>
            <a:ext cx="1857375" cy="436563"/>
          </a:xfrm>
          <a:prstGeom prst="rightArrow">
            <a:avLst/>
          </a:prstGeom>
          <a:solidFill>
            <a:srgbClr val="FF000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6" name="TextBox 11"/>
          <p:cNvSpPr txBox="1">
            <a:spLocks noChangeArrowheads="1"/>
          </p:cNvSpPr>
          <p:nvPr/>
        </p:nvSpPr>
        <p:spPr bwMode="auto">
          <a:xfrm>
            <a:off x="6235700" y="417036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Center: Origin (0,0)</a:t>
            </a:r>
          </a:p>
        </p:txBody>
      </p:sp>
      <p:graphicFrame>
        <p:nvGraphicFramePr>
          <p:cNvPr id="102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263230"/>
              </p:ext>
            </p:extLst>
          </p:nvPr>
        </p:nvGraphicFramePr>
        <p:xfrm>
          <a:off x="530225" y="5057775"/>
          <a:ext cx="6794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203112" progId="Equation.DSMT4">
                  <p:embed/>
                </p:oleObj>
              </mc:Choice>
              <mc:Fallback>
                <p:oleObj name="Equation" r:id="rId7" imgW="482391" imgH="203112" progId="Equation.DSMT4">
                  <p:embed/>
                  <p:pic>
                    <p:nvPicPr>
                      <p:cNvPr id="10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5057775"/>
                        <a:ext cx="6794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Freeform 13"/>
          <p:cNvSpPr/>
          <p:nvPr/>
        </p:nvSpPr>
        <p:spPr>
          <a:xfrm>
            <a:off x="1241425" y="3843338"/>
            <a:ext cx="1952625" cy="1741487"/>
          </a:xfrm>
          <a:custGeom>
            <a:avLst/>
            <a:gdLst>
              <a:gd name="connsiteX0" fmla="*/ 0 w 1951630"/>
              <a:gd name="connsiteY0" fmla="*/ 1351129 h 1742365"/>
              <a:gd name="connsiteX1" fmla="*/ 218364 w 1951630"/>
              <a:gd name="connsiteY1" fmla="*/ 1296538 h 1742365"/>
              <a:gd name="connsiteX2" fmla="*/ 313898 w 1951630"/>
              <a:gd name="connsiteY2" fmla="*/ 941696 h 1742365"/>
              <a:gd name="connsiteX3" fmla="*/ 423080 w 1951630"/>
              <a:gd name="connsiteY3" fmla="*/ 1692323 h 1742365"/>
              <a:gd name="connsiteX4" fmla="*/ 504967 w 1951630"/>
              <a:gd name="connsiteY4" fmla="*/ 1241947 h 1742365"/>
              <a:gd name="connsiteX5" fmla="*/ 573206 w 1951630"/>
              <a:gd name="connsiteY5" fmla="*/ 996287 h 1742365"/>
              <a:gd name="connsiteX6" fmla="*/ 750627 w 1951630"/>
              <a:gd name="connsiteY6" fmla="*/ 1296538 h 1742365"/>
              <a:gd name="connsiteX7" fmla="*/ 1951630 w 1951630"/>
              <a:gd name="connsiteY7" fmla="*/ 0 h 1742365"/>
              <a:gd name="connsiteX8" fmla="*/ 1951630 w 1951630"/>
              <a:gd name="connsiteY8" fmla="*/ 0 h 174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51630" h="1742365">
                <a:moveTo>
                  <a:pt x="0" y="1351129"/>
                </a:moveTo>
                <a:cubicBezTo>
                  <a:pt x="83024" y="1357953"/>
                  <a:pt x="166048" y="1364777"/>
                  <a:pt x="218364" y="1296538"/>
                </a:cubicBezTo>
                <a:cubicBezTo>
                  <a:pt x="270680" y="1228299"/>
                  <a:pt x="279779" y="875732"/>
                  <a:pt x="313898" y="941696"/>
                </a:cubicBezTo>
                <a:cubicBezTo>
                  <a:pt x="348017" y="1007660"/>
                  <a:pt x="391235" y="1642281"/>
                  <a:pt x="423080" y="1692323"/>
                </a:cubicBezTo>
                <a:cubicBezTo>
                  <a:pt x="454925" y="1742365"/>
                  <a:pt x="479946" y="1357953"/>
                  <a:pt x="504967" y="1241947"/>
                </a:cubicBezTo>
                <a:cubicBezTo>
                  <a:pt x="529988" y="1125941"/>
                  <a:pt x="532263" y="987189"/>
                  <a:pt x="573206" y="996287"/>
                </a:cubicBezTo>
                <a:cubicBezTo>
                  <a:pt x="614149" y="1005385"/>
                  <a:pt x="520890" y="1462586"/>
                  <a:pt x="750627" y="1296538"/>
                </a:cubicBezTo>
                <a:cubicBezTo>
                  <a:pt x="980364" y="1130490"/>
                  <a:pt x="1951630" y="0"/>
                  <a:pt x="1951630" y="0"/>
                </a:cubicBezTo>
                <a:lnTo>
                  <a:pt x="1951630" y="0"/>
                </a:ln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248717"/>
              </p:ext>
            </p:extLst>
          </p:nvPr>
        </p:nvGraphicFramePr>
        <p:xfrm>
          <a:off x="3529013" y="2324894"/>
          <a:ext cx="187470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25" imgH="215806" progId="Equation.DSMT4">
                  <p:embed/>
                </p:oleObj>
              </mc:Choice>
              <mc:Fallback>
                <p:oleObj name="Equation" r:id="rId9" imgW="863225" imgH="215806" progId="Equation.DSMT4">
                  <p:embed/>
                  <p:pic>
                    <p:nvPicPr>
                      <p:cNvPr id="10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3" y="2324894"/>
                        <a:ext cx="1874705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503245"/>
              </p:ext>
            </p:extLst>
          </p:nvPr>
        </p:nvGraphicFramePr>
        <p:xfrm>
          <a:off x="686858" y="2365375"/>
          <a:ext cx="195791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309" imgH="215806" progId="Equation.DSMT4">
                  <p:embed/>
                </p:oleObj>
              </mc:Choice>
              <mc:Fallback>
                <p:oleObj name="Equation" r:id="rId11" imgW="901309" imgH="215806" progId="Equation.DSMT4">
                  <p:embed/>
                  <p:pic>
                    <p:nvPicPr>
                      <p:cNvPr id="10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58" y="2365375"/>
                        <a:ext cx="1957917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507518"/>
              </p:ext>
            </p:extLst>
          </p:nvPr>
        </p:nvGraphicFramePr>
        <p:xfrm>
          <a:off x="3465537" y="4079876"/>
          <a:ext cx="1845471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309" imgH="215806" progId="Equation.DSMT4">
                  <p:embed/>
                </p:oleObj>
              </mc:Choice>
              <mc:Fallback>
                <p:oleObj name="Equation" r:id="rId13" imgW="901309" imgH="215806" progId="Equation.DSMT4">
                  <p:embed/>
                  <p:pic>
                    <p:nvPicPr>
                      <p:cNvPr id="10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37" y="4079876"/>
                        <a:ext cx="1845471" cy="442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201640"/>
              </p:ext>
            </p:extLst>
          </p:nvPr>
        </p:nvGraphicFramePr>
        <p:xfrm>
          <a:off x="711558" y="4075112"/>
          <a:ext cx="182009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8614" imgH="215806" progId="Equation.DSMT4">
                  <p:embed/>
                </p:oleObj>
              </mc:Choice>
              <mc:Fallback>
                <p:oleObj name="Equation" r:id="rId15" imgW="888614" imgH="215806" progId="Equation.DSMT4">
                  <p:embed/>
                  <p:pic>
                    <p:nvPicPr>
                      <p:cNvPr id="103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58" y="4075112"/>
                        <a:ext cx="1820095" cy="442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97847"/>
              </p:ext>
            </p:extLst>
          </p:nvPr>
        </p:nvGraphicFramePr>
        <p:xfrm>
          <a:off x="3275013" y="2873375"/>
          <a:ext cx="17875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19200" imgH="190500" progId="Equation.DSMT4">
                  <p:embed/>
                </p:oleObj>
              </mc:Choice>
              <mc:Fallback>
                <p:oleObj name="Equation" r:id="rId17" imgW="1219200" imgH="190500" progId="Equation.DSMT4">
                  <p:embed/>
                  <p:pic>
                    <p:nvPicPr>
                      <p:cNvPr id="103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2873375"/>
                        <a:ext cx="178752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963314"/>
              </p:ext>
            </p:extLst>
          </p:nvPr>
        </p:nvGraphicFramePr>
        <p:xfrm>
          <a:off x="3327400" y="3198813"/>
          <a:ext cx="17319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80588" imgH="190417" progId="Equation.DSMT4">
                  <p:embed/>
                </p:oleObj>
              </mc:Choice>
              <mc:Fallback>
                <p:oleObj name="Equation" r:id="rId19" imgW="1180588" imgH="190417" progId="Equation.DSMT4">
                  <p:embed/>
                  <p:pic>
                    <p:nvPicPr>
                      <p:cNvPr id="103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198813"/>
                        <a:ext cx="173196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614589"/>
              </p:ext>
            </p:extLst>
          </p:nvPr>
        </p:nvGraphicFramePr>
        <p:xfrm>
          <a:off x="5019675" y="2873375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103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2873375"/>
                        <a:ext cx="3333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307455"/>
              </p:ext>
            </p:extLst>
          </p:nvPr>
        </p:nvGraphicFramePr>
        <p:xfrm>
          <a:off x="5018088" y="3186113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700" imgH="139700" progId="Equation.DSMT4">
                  <p:embed/>
                </p:oleObj>
              </mc:Choice>
              <mc:Fallback>
                <p:oleObj name="Equation" r:id="rId23" imgW="139700" imgH="139700" progId="Equation.DSMT4">
                  <p:embed/>
                  <p:pic>
                    <p:nvPicPr>
                      <p:cNvPr id="103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186113"/>
                        <a:ext cx="3333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353395"/>
              </p:ext>
            </p:extLst>
          </p:nvPr>
        </p:nvGraphicFramePr>
        <p:xfrm>
          <a:off x="966788" y="2898775"/>
          <a:ext cx="17875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19200" imgH="190500" progId="Equation.DSMT4">
                  <p:embed/>
                </p:oleObj>
              </mc:Choice>
              <mc:Fallback>
                <p:oleObj name="Equation" r:id="rId25" imgW="1219200" imgH="190500" progId="Equation.DSMT4">
                  <p:embed/>
                  <p:pic>
                    <p:nvPicPr>
                      <p:cNvPr id="10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8" y="2898775"/>
                        <a:ext cx="178752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900261"/>
              </p:ext>
            </p:extLst>
          </p:nvPr>
        </p:nvGraphicFramePr>
        <p:xfrm>
          <a:off x="1019175" y="3224213"/>
          <a:ext cx="17319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80588" imgH="190417" progId="Equation.DSMT4">
                  <p:embed/>
                </p:oleObj>
              </mc:Choice>
              <mc:Fallback>
                <p:oleObj name="Equation" r:id="rId26" imgW="1180588" imgH="190417" progId="Equation.DSMT4">
                  <p:embed/>
                  <p:pic>
                    <p:nvPicPr>
                      <p:cNvPr id="103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3224213"/>
                        <a:ext cx="173196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679240"/>
              </p:ext>
            </p:extLst>
          </p:nvPr>
        </p:nvGraphicFramePr>
        <p:xfrm>
          <a:off x="2711450" y="3225800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700" imgH="139700" progId="Equation.DSMT4">
                  <p:embed/>
                </p:oleObj>
              </mc:Choice>
              <mc:Fallback>
                <p:oleObj name="Equation" r:id="rId27" imgW="139700" imgH="139700" progId="Equation.DSMT4">
                  <p:embed/>
                  <p:pic>
                    <p:nvPicPr>
                      <p:cNvPr id="103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3225800"/>
                        <a:ext cx="3333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542425"/>
              </p:ext>
            </p:extLst>
          </p:nvPr>
        </p:nvGraphicFramePr>
        <p:xfrm>
          <a:off x="2708275" y="2968625"/>
          <a:ext cx="333375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9639" imgH="101556" progId="Equation.DSMT4">
                  <p:embed/>
                </p:oleObj>
              </mc:Choice>
              <mc:Fallback>
                <p:oleObj name="Equation" r:id="rId28" imgW="139639" imgH="101556" progId="Equation.DSMT4">
                  <p:embed/>
                  <p:pic>
                    <p:nvPicPr>
                      <p:cNvPr id="104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275" y="2968625"/>
                        <a:ext cx="333375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951324"/>
              </p:ext>
            </p:extLst>
          </p:nvPr>
        </p:nvGraphicFramePr>
        <p:xfrm>
          <a:off x="3421063" y="4602163"/>
          <a:ext cx="17875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19200" imgH="190500" progId="Equation.DSMT4">
                  <p:embed/>
                </p:oleObj>
              </mc:Choice>
              <mc:Fallback>
                <p:oleObj name="Equation" r:id="rId30" imgW="1219200" imgH="190500" progId="Equation.DSMT4">
                  <p:embed/>
                  <p:pic>
                    <p:nvPicPr>
                      <p:cNvPr id="10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4602163"/>
                        <a:ext cx="178752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251294"/>
              </p:ext>
            </p:extLst>
          </p:nvPr>
        </p:nvGraphicFramePr>
        <p:xfrm>
          <a:off x="3473450" y="4927600"/>
          <a:ext cx="17319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80588" imgH="190417" progId="Equation.DSMT4">
                  <p:embed/>
                </p:oleObj>
              </mc:Choice>
              <mc:Fallback>
                <p:oleObj name="Equation" r:id="rId31" imgW="1180588" imgH="190417" progId="Equation.DSMT4">
                  <p:embed/>
                  <p:pic>
                    <p:nvPicPr>
                      <p:cNvPr id="104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4927600"/>
                        <a:ext cx="173196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985288"/>
              </p:ext>
            </p:extLst>
          </p:nvPr>
        </p:nvGraphicFramePr>
        <p:xfrm>
          <a:off x="5165725" y="4602163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9700" imgH="139700" progId="Equation.DSMT4">
                  <p:embed/>
                </p:oleObj>
              </mc:Choice>
              <mc:Fallback>
                <p:oleObj name="Equation" r:id="rId32" imgW="139700" imgH="139700" progId="Equation.DSMT4">
                  <p:embed/>
                  <p:pic>
                    <p:nvPicPr>
                      <p:cNvPr id="104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5" y="4602163"/>
                        <a:ext cx="3333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809054"/>
              </p:ext>
            </p:extLst>
          </p:nvPr>
        </p:nvGraphicFramePr>
        <p:xfrm>
          <a:off x="5149850" y="5013325"/>
          <a:ext cx="333375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9639" imgH="101556" progId="Equation.DSMT4">
                  <p:embed/>
                </p:oleObj>
              </mc:Choice>
              <mc:Fallback>
                <p:oleObj name="Equation" r:id="rId33" imgW="139639" imgH="101556" progId="Equation.DSMT4">
                  <p:embed/>
                  <p:pic>
                    <p:nvPicPr>
                      <p:cNvPr id="104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013325"/>
                        <a:ext cx="333375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213552"/>
              </p:ext>
            </p:extLst>
          </p:nvPr>
        </p:nvGraphicFramePr>
        <p:xfrm>
          <a:off x="909638" y="4602163"/>
          <a:ext cx="17875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19200" imgH="190500" progId="Equation.DSMT4">
                  <p:embed/>
                </p:oleObj>
              </mc:Choice>
              <mc:Fallback>
                <p:oleObj name="Equation" r:id="rId34" imgW="1219200" imgH="190500" progId="Equation.DSMT4">
                  <p:embed/>
                  <p:pic>
                    <p:nvPicPr>
                      <p:cNvPr id="104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4602163"/>
                        <a:ext cx="178752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92694"/>
              </p:ext>
            </p:extLst>
          </p:nvPr>
        </p:nvGraphicFramePr>
        <p:xfrm>
          <a:off x="962025" y="4927600"/>
          <a:ext cx="17319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80588" imgH="190417" progId="Equation.DSMT4">
                  <p:embed/>
                </p:oleObj>
              </mc:Choice>
              <mc:Fallback>
                <p:oleObj name="Equation" r:id="rId35" imgW="1180588" imgH="190417" progId="Equation.DSMT4">
                  <p:embed/>
                  <p:pic>
                    <p:nvPicPr>
                      <p:cNvPr id="104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4927600"/>
                        <a:ext cx="173196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880135"/>
              </p:ext>
            </p:extLst>
          </p:nvPr>
        </p:nvGraphicFramePr>
        <p:xfrm>
          <a:off x="2640013" y="4673600"/>
          <a:ext cx="333375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39639" imgH="101556" progId="Equation.DSMT4">
                  <p:embed/>
                </p:oleObj>
              </mc:Choice>
              <mc:Fallback>
                <p:oleObj name="Equation" r:id="rId36" imgW="139639" imgH="101556" progId="Equation.DSMT4">
                  <p:embed/>
                  <p:pic>
                    <p:nvPicPr>
                      <p:cNvPr id="104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4673600"/>
                        <a:ext cx="333375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731630"/>
              </p:ext>
            </p:extLst>
          </p:nvPr>
        </p:nvGraphicFramePr>
        <p:xfrm>
          <a:off x="2638425" y="5013325"/>
          <a:ext cx="333375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9639" imgH="101556" progId="Equation.DSMT4">
                  <p:embed/>
                </p:oleObj>
              </mc:Choice>
              <mc:Fallback>
                <p:oleObj name="Equation" r:id="rId38" imgW="139639" imgH="101556" progId="Equation.DSMT4">
                  <p:embed/>
                  <p:pic>
                    <p:nvPicPr>
                      <p:cNvPr id="104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5013325"/>
                        <a:ext cx="333375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/>
          <p:cNvSpPr/>
          <p:nvPr/>
        </p:nvSpPr>
        <p:spPr>
          <a:xfrm>
            <a:off x="3136900" y="3744913"/>
            <a:ext cx="127000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69013" y="1474788"/>
            <a:ext cx="2301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On the X-axis:</a:t>
            </a:r>
          </a:p>
          <a:p>
            <a:pPr eaLnBrk="1" hangingPunct="1"/>
            <a:r>
              <a:rPr lang="en-CA"/>
              <a:t>        Right – Positive</a:t>
            </a:r>
          </a:p>
          <a:p>
            <a:pPr eaLnBrk="1" hangingPunct="1"/>
            <a:r>
              <a:rPr lang="en-CA"/>
              <a:t>        Left - Negative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143625" y="2605088"/>
            <a:ext cx="25431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On the Y-axis:</a:t>
            </a:r>
          </a:p>
          <a:p>
            <a:pPr eaLnBrk="1" hangingPunct="1"/>
            <a:r>
              <a:rPr lang="en-CA"/>
              <a:t>        Up – Positive</a:t>
            </a:r>
          </a:p>
          <a:p>
            <a:pPr eaLnBrk="1" hangingPunct="1"/>
            <a:r>
              <a:rPr lang="en-CA"/>
              <a:t>        Bottom - Negative</a:t>
            </a:r>
          </a:p>
        </p:txBody>
      </p:sp>
      <p:sp>
        <p:nvSpPr>
          <p:cNvPr id="10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9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C4E25D59-9F45-4952-9528-080BDA831D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676277"/>
            <a:ext cx="7467600" cy="514350"/>
          </a:xfrm>
        </p:spPr>
        <p:txBody>
          <a:bodyPr/>
          <a:lstStyle/>
          <a:p>
            <a:r>
              <a:rPr lang="en-CA" dirty="0"/>
              <a:t>There are Four Quadrants in the XY plane</a:t>
            </a:r>
          </a:p>
        </p:txBody>
      </p:sp>
    </p:spTree>
    <p:extLst>
      <p:ext uri="{BB962C8B-B14F-4D97-AF65-F5344CB8AC3E}">
        <p14:creationId xmlns:p14="http://schemas.microsoft.com/office/powerpoint/2010/main" val="15590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19" grpId="3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056" grpId="0"/>
      <p:bldP spid="14" grpId="0" animBg="1"/>
      <p:bldP spid="14" grpId="1" animBg="1"/>
      <p:bldP spid="38" grpId="0" animBg="1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164D4-046E-476D-9406-4D40A62BC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8438"/>
            <a:ext cx="7467600" cy="506412"/>
          </a:xfrm>
        </p:spPr>
        <p:txBody>
          <a:bodyPr>
            <a:normAutofit fontScale="90000"/>
          </a:bodyPr>
          <a:lstStyle/>
          <a:p>
            <a:r>
              <a:rPr lang="en-CA" dirty="0"/>
              <a:t>II) Angles in Standard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CA1B8-830D-43F1-AE72-B79BEF5382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5725" y="662890"/>
            <a:ext cx="8905875" cy="1512887"/>
          </a:xfrm>
        </p:spPr>
        <p:txBody>
          <a:bodyPr>
            <a:normAutofit/>
          </a:bodyPr>
          <a:lstStyle/>
          <a:p>
            <a:r>
              <a:rPr lang="en-CA" sz="2200" dirty="0"/>
              <a:t>Drawing an angle in standard position means that you start from the right side of the X-axis at 0 degrees</a:t>
            </a:r>
          </a:p>
          <a:p>
            <a:r>
              <a:rPr lang="en-CA" sz="2200" dirty="0"/>
              <a:t>When drawing the angle, indicate which direction it is rotating Clockwise (Positive) and Counter Clockwise (Negative) </a:t>
            </a:r>
          </a:p>
          <a:p>
            <a:endParaRPr lang="en-CA" sz="2200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25E52F0-95C2-4C96-939D-1F99BF2960A7}"/>
              </a:ext>
            </a:extLst>
          </p:cNvPr>
          <p:cNvCxnSpPr/>
          <p:nvPr/>
        </p:nvCxnSpPr>
        <p:spPr>
          <a:xfrm>
            <a:off x="571500" y="4919663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7381C9F-5387-479E-A273-38CFC62D7844}"/>
              </a:ext>
            </a:extLst>
          </p:cNvPr>
          <p:cNvCxnSpPr/>
          <p:nvPr/>
        </p:nvCxnSpPr>
        <p:spPr>
          <a:xfrm rot="16200000" flipV="1">
            <a:off x="642938" y="4991100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>
            <a:extLst>
              <a:ext uri="{FF2B5EF4-FFF2-40B4-BE49-F238E27FC236}">
                <a16:creationId xmlns:a16="http://schemas.microsoft.com/office/drawing/2014/main" id="{62E0CF7D-B753-4F27-8732-C991E083FE66}"/>
              </a:ext>
            </a:extLst>
          </p:cNvPr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1F004397-CA51-4E12-BD0D-A60D5BBC93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4708525"/>
          <a:ext cx="2778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4885" imgH="215619" progId="Equation.DSMT4">
                  <p:embed/>
                </p:oleObj>
              </mc:Choice>
              <mc:Fallback>
                <p:oleObj name="Equation" r:id="rId3" imgW="164885" imgH="215619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1F004397-CA51-4E12-BD0D-A60D5BBC93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708525"/>
                        <a:ext cx="27781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D30FCFEE-A5B0-44CC-A716-BBCBBAA6B7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9125" y="3240088"/>
          <a:ext cx="427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780" imgH="215713" progId="Equation.DSMT4">
                  <p:embed/>
                </p:oleObj>
              </mc:Choice>
              <mc:Fallback>
                <p:oleObj name="Equation" r:id="rId5" imgW="253780" imgH="215713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D30FCFEE-A5B0-44CC-A716-BBCBBAA6B7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3240088"/>
                        <a:ext cx="427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70BBE3E0-D20A-4A7D-A125-F45A52FBF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4689475"/>
          <a:ext cx="5334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087" imgH="215619" progId="Equation.DSMT4">
                  <p:embed/>
                </p:oleObj>
              </mc:Choice>
              <mc:Fallback>
                <p:oleObj name="Equation" r:id="rId7" imgW="317087" imgH="215619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70BBE3E0-D20A-4A7D-A125-F45A52FBF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689475"/>
                        <a:ext cx="53340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>
            <a:extLst>
              <a:ext uri="{FF2B5EF4-FFF2-40B4-BE49-F238E27FC236}">
                <a16:creationId xmlns:a16="http://schemas.microsoft.com/office/drawing/2014/main" id="{6CA3BCB3-C0B9-483F-A6C4-CE50B8566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6284913"/>
          <a:ext cx="554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29" name="Object 5">
                        <a:extLst>
                          <a:ext uri="{FF2B5EF4-FFF2-40B4-BE49-F238E27FC236}">
                            <a16:creationId xmlns:a16="http://schemas.microsoft.com/office/drawing/2014/main" id="{6CA3BCB3-C0B9-483F-A6C4-CE50B8566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6284913"/>
                        <a:ext cx="554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>
            <a:extLst>
              <a:ext uri="{FF2B5EF4-FFF2-40B4-BE49-F238E27FC236}">
                <a16:creationId xmlns:a16="http://schemas.microsoft.com/office/drawing/2014/main" id="{379E399F-4490-4DEB-B1DD-09767A45FB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0775" y="4935538"/>
          <a:ext cx="554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057" imgH="215806" progId="Equation.DSMT4">
                  <p:embed/>
                </p:oleObj>
              </mc:Choice>
              <mc:Fallback>
                <p:oleObj name="Equation" r:id="rId10" imgW="330057" imgH="215806" progId="Equation.DSMT4">
                  <p:embed/>
                  <p:pic>
                    <p:nvPicPr>
                      <p:cNvPr id="30" name="Object 6">
                        <a:extLst>
                          <a:ext uri="{FF2B5EF4-FFF2-40B4-BE49-F238E27FC236}">
                            <a16:creationId xmlns:a16="http://schemas.microsoft.com/office/drawing/2014/main" id="{379E399F-4490-4DEB-B1DD-09767A45FB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4935538"/>
                        <a:ext cx="554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 30">
            <a:extLst>
              <a:ext uri="{FF2B5EF4-FFF2-40B4-BE49-F238E27FC236}">
                <a16:creationId xmlns:a16="http://schemas.microsoft.com/office/drawing/2014/main" id="{86D76641-F41F-484D-97F4-98BD754F15C8}"/>
              </a:ext>
            </a:extLst>
          </p:cNvPr>
          <p:cNvSpPr/>
          <p:nvPr/>
        </p:nvSpPr>
        <p:spPr>
          <a:xfrm>
            <a:off x="1004888" y="3819525"/>
            <a:ext cx="2160587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D2AB3AD-88F1-42A5-AE2C-389CE3FA6372}"/>
              </a:ext>
            </a:extLst>
          </p:cNvPr>
          <p:cNvCxnSpPr/>
          <p:nvPr/>
        </p:nvCxnSpPr>
        <p:spPr>
          <a:xfrm flipV="1">
            <a:off x="2076450" y="4913313"/>
            <a:ext cx="10858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eft Brace 32">
            <a:extLst>
              <a:ext uri="{FF2B5EF4-FFF2-40B4-BE49-F238E27FC236}">
                <a16:creationId xmlns:a16="http://schemas.microsoft.com/office/drawing/2014/main" id="{6D93CA8A-6041-4308-8A04-270FC1EFFEF2}"/>
              </a:ext>
            </a:extLst>
          </p:cNvPr>
          <p:cNvSpPr/>
          <p:nvPr/>
        </p:nvSpPr>
        <p:spPr>
          <a:xfrm rot="16200000">
            <a:off x="2479676" y="4556125"/>
            <a:ext cx="271462" cy="1093787"/>
          </a:xfrm>
          <a:prstGeom prst="leftBrace">
            <a:avLst>
              <a:gd name="adj1" fmla="val 1819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4" name="Object 7">
            <a:extLst>
              <a:ext uri="{FF2B5EF4-FFF2-40B4-BE49-F238E27FC236}">
                <a16:creationId xmlns:a16="http://schemas.microsoft.com/office/drawing/2014/main" id="{62C0C8E9-650D-4F9E-A954-B78B37D0C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0300" y="5232400"/>
          <a:ext cx="574675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8918" imgH="177723" progId="Equation.DSMT4">
                  <p:embed/>
                </p:oleObj>
              </mc:Choice>
              <mc:Fallback>
                <p:oleObj name="Equation" r:id="rId12" imgW="418918" imgH="177723" progId="Equation.DSMT4">
                  <p:embed/>
                  <p:pic>
                    <p:nvPicPr>
                      <p:cNvPr id="34" name="Object 7">
                        <a:extLst>
                          <a:ext uri="{FF2B5EF4-FFF2-40B4-BE49-F238E27FC236}">
                            <a16:creationId xmlns:a16="http://schemas.microsoft.com/office/drawing/2014/main" id="{62C0C8E9-650D-4F9E-A954-B78B37D0C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5232400"/>
                        <a:ext cx="574675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541D426-862D-4BFE-9591-526DE7A6145A}"/>
              </a:ext>
            </a:extLst>
          </p:cNvPr>
          <p:cNvCxnSpPr>
            <a:endCxn id="31" idx="0"/>
          </p:cNvCxnSpPr>
          <p:nvPr/>
        </p:nvCxnSpPr>
        <p:spPr>
          <a:xfrm rot="5400000" flipH="1" flipV="1">
            <a:off x="2045494" y="4131469"/>
            <a:ext cx="796925" cy="7350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8">
            <a:extLst>
              <a:ext uri="{FF2B5EF4-FFF2-40B4-BE49-F238E27FC236}">
                <a16:creationId xmlns:a16="http://schemas.microsoft.com/office/drawing/2014/main" id="{59E906D5-B9B7-4554-ADB1-0EB35EAE5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3850" y="3760788"/>
          <a:ext cx="4254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780" imgH="215713" progId="Equation.DSMT4">
                  <p:embed/>
                </p:oleObj>
              </mc:Choice>
              <mc:Fallback>
                <p:oleObj name="Equation" r:id="rId14" imgW="253780" imgH="215713" progId="Equation.DSMT4">
                  <p:embed/>
                  <p:pic>
                    <p:nvPicPr>
                      <p:cNvPr id="36" name="Object 8">
                        <a:extLst>
                          <a:ext uri="{FF2B5EF4-FFF2-40B4-BE49-F238E27FC236}">
                            <a16:creationId xmlns:a16="http://schemas.microsoft.com/office/drawing/2014/main" id="{59E906D5-B9B7-4554-ADB1-0EB35EAE5E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3760788"/>
                        <a:ext cx="4254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5285C79C-32B9-46C5-8CAC-D700E0F00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8" y="3625850"/>
            <a:ext cx="11763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Positive 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8567123-60A8-4076-85D6-D71188D3A827}"/>
              </a:ext>
            </a:extLst>
          </p:cNvPr>
          <p:cNvCxnSpPr>
            <a:endCxn id="25" idx="0"/>
          </p:cNvCxnSpPr>
          <p:nvPr/>
        </p:nvCxnSpPr>
        <p:spPr>
          <a:xfrm rot="5400000" flipH="1" flipV="1">
            <a:off x="1532731" y="4366419"/>
            <a:ext cx="1096963" cy="952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rc 38">
            <a:extLst>
              <a:ext uri="{FF2B5EF4-FFF2-40B4-BE49-F238E27FC236}">
                <a16:creationId xmlns:a16="http://schemas.microsoft.com/office/drawing/2014/main" id="{D15D55F3-F6C1-4CA9-AFFC-AEE4C5A9E095}"/>
              </a:ext>
            </a:extLst>
          </p:cNvPr>
          <p:cNvSpPr/>
          <p:nvPr/>
        </p:nvSpPr>
        <p:spPr>
          <a:xfrm>
            <a:off x="1017588" y="3830638"/>
            <a:ext cx="2159000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044785C-BBCD-4808-A414-942FB1058DCE}"/>
              </a:ext>
            </a:extLst>
          </p:cNvPr>
          <p:cNvCxnSpPr/>
          <p:nvPr/>
        </p:nvCxnSpPr>
        <p:spPr>
          <a:xfrm rot="10800000" flipV="1">
            <a:off x="1000125" y="49244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>
            <a:extLst>
              <a:ext uri="{FF2B5EF4-FFF2-40B4-BE49-F238E27FC236}">
                <a16:creationId xmlns:a16="http://schemas.microsoft.com/office/drawing/2014/main" id="{EC0E1E3F-10D9-4473-BBE4-9893E7E91505}"/>
              </a:ext>
            </a:extLst>
          </p:cNvPr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52D7D785-5695-459A-B8BA-055E0EDE630D}"/>
              </a:ext>
            </a:extLst>
          </p:cNvPr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847FE517-BA82-4C32-AF9F-720E25CCC892}"/>
              </a:ext>
            </a:extLst>
          </p:cNvPr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C5289997-9A58-4267-A723-7FDA19882C8F}"/>
              </a:ext>
            </a:extLst>
          </p:cNvPr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A501F4C-EE4E-42D6-B6DF-478491D6724E}"/>
              </a:ext>
            </a:extLst>
          </p:cNvPr>
          <p:cNvCxnSpPr>
            <a:endCxn id="43" idx="0"/>
          </p:cNvCxnSpPr>
          <p:nvPr/>
        </p:nvCxnSpPr>
        <p:spPr>
          <a:xfrm rot="5400000">
            <a:off x="1547019" y="5452269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c 45">
            <a:extLst>
              <a:ext uri="{FF2B5EF4-FFF2-40B4-BE49-F238E27FC236}">
                <a16:creationId xmlns:a16="http://schemas.microsoft.com/office/drawing/2014/main" id="{AB8A7653-7339-4C96-B601-16FC0BEBC3FC}"/>
              </a:ext>
            </a:extLst>
          </p:cNvPr>
          <p:cNvSpPr/>
          <p:nvPr/>
        </p:nvSpPr>
        <p:spPr>
          <a:xfrm>
            <a:off x="1016000" y="3822700"/>
            <a:ext cx="2160588" cy="2159000"/>
          </a:xfrm>
          <a:prstGeom prst="arc">
            <a:avLst>
              <a:gd name="adj1" fmla="val 106745"/>
              <a:gd name="adj2" fmla="val 5522145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1913418F-4075-485A-BDC7-9A6BAF54E3BF}"/>
              </a:ext>
            </a:extLst>
          </p:cNvPr>
          <p:cNvSpPr/>
          <p:nvPr/>
        </p:nvSpPr>
        <p:spPr>
          <a:xfrm>
            <a:off x="1006475" y="3813175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C5B7D57-ACCE-489B-9EFA-37CECE658A87}"/>
              </a:ext>
            </a:extLst>
          </p:cNvPr>
          <p:cNvCxnSpPr/>
          <p:nvPr/>
        </p:nvCxnSpPr>
        <p:spPr>
          <a:xfrm>
            <a:off x="4791075" y="4894263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2E849B7-779A-4B54-8FF4-11E4753B717D}"/>
              </a:ext>
            </a:extLst>
          </p:cNvPr>
          <p:cNvCxnSpPr/>
          <p:nvPr/>
        </p:nvCxnSpPr>
        <p:spPr>
          <a:xfrm rot="16200000" flipV="1">
            <a:off x="4862513" y="4965700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9">
            <a:extLst>
              <a:ext uri="{FF2B5EF4-FFF2-40B4-BE49-F238E27FC236}">
                <a16:creationId xmlns:a16="http://schemas.microsoft.com/office/drawing/2014/main" id="{16E66FCA-B4E2-44ED-91F9-4B95DB03F5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99413" y="4683125"/>
          <a:ext cx="2778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885" imgH="215619" progId="Equation.DSMT4">
                  <p:embed/>
                </p:oleObj>
              </mc:Choice>
              <mc:Fallback>
                <p:oleObj name="Equation" r:id="rId16" imgW="164885" imgH="215619" progId="Equation.DSMT4">
                  <p:embed/>
                  <p:pic>
                    <p:nvPicPr>
                      <p:cNvPr id="50" name="Object 9">
                        <a:extLst>
                          <a:ext uri="{FF2B5EF4-FFF2-40B4-BE49-F238E27FC236}">
                            <a16:creationId xmlns:a16="http://schemas.microsoft.com/office/drawing/2014/main" id="{16E66FCA-B4E2-44ED-91F9-4B95DB03F5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413" y="4683125"/>
                        <a:ext cx="27781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>
            <a:extLst>
              <a:ext uri="{FF2B5EF4-FFF2-40B4-BE49-F238E27FC236}">
                <a16:creationId xmlns:a16="http://schemas.microsoft.com/office/drawing/2014/main" id="{CAB68443-90FD-46A6-9A05-C85DDBE17F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91213" y="3214688"/>
          <a:ext cx="72548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13" imgH="215806" progId="Equation.DSMT4">
                  <p:embed/>
                </p:oleObj>
              </mc:Choice>
              <mc:Fallback>
                <p:oleObj name="Equation" r:id="rId17" imgW="431613" imgH="215806" progId="Equation.DSMT4">
                  <p:embed/>
                  <p:pic>
                    <p:nvPicPr>
                      <p:cNvPr id="51" name="Object 10">
                        <a:extLst>
                          <a:ext uri="{FF2B5EF4-FFF2-40B4-BE49-F238E27FC236}">
                            <a16:creationId xmlns:a16="http://schemas.microsoft.com/office/drawing/2014/main" id="{CAB68443-90FD-46A6-9A05-C85DDBE17F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3214688"/>
                        <a:ext cx="725487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F37E1FEA-EBBB-4640-B0D9-3FAFAF8219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2775" y="4554538"/>
          <a:ext cx="7254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13" imgH="215806" progId="Equation.DSMT4">
                  <p:embed/>
                </p:oleObj>
              </mc:Choice>
              <mc:Fallback>
                <p:oleObj name="Equation" r:id="rId19" imgW="431613" imgH="215806" progId="Equation.DSMT4">
                  <p:embed/>
                  <p:pic>
                    <p:nvPicPr>
                      <p:cNvPr id="52" name="Object 11">
                        <a:extLst>
                          <a:ext uri="{FF2B5EF4-FFF2-40B4-BE49-F238E27FC236}">
                            <a16:creationId xmlns:a16="http://schemas.microsoft.com/office/drawing/2014/main" id="{F37E1FEA-EBBB-4640-B0D9-3FAFAF8219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4554538"/>
                        <a:ext cx="7254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3">
            <a:extLst>
              <a:ext uri="{FF2B5EF4-FFF2-40B4-BE49-F238E27FC236}">
                <a16:creationId xmlns:a16="http://schemas.microsoft.com/office/drawing/2014/main" id="{840888E6-A7F8-4BEC-B22B-AD79DE687E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8050" y="6316663"/>
          <a:ext cx="5746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603" imgH="215713" progId="Equation.DSMT4">
                  <p:embed/>
                </p:oleObj>
              </mc:Choice>
              <mc:Fallback>
                <p:oleObj name="Equation" r:id="rId21" imgW="342603" imgH="215713" progId="Equation.DSMT4">
                  <p:embed/>
                  <p:pic>
                    <p:nvPicPr>
                      <p:cNvPr id="53" name="Object 13">
                        <a:extLst>
                          <a:ext uri="{FF2B5EF4-FFF2-40B4-BE49-F238E27FC236}">
                            <a16:creationId xmlns:a16="http://schemas.microsoft.com/office/drawing/2014/main" id="{840888E6-A7F8-4BEC-B22B-AD79DE687E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6316663"/>
                        <a:ext cx="5746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4">
            <a:extLst>
              <a:ext uri="{FF2B5EF4-FFF2-40B4-BE49-F238E27FC236}">
                <a16:creationId xmlns:a16="http://schemas.microsoft.com/office/drawing/2014/main" id="{6287B763-3415-457F-B24D-FFDB44D4C7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7638" y="4606925"/>
          <a:ext cx="574675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8918" imgH="177723" progId="Equation.DSMT4">
                  <p:embed/>
                </p:oleObj>
              </mc:Choice>
              <mc:Fallback>
                <p:oleObj name="Equation" r:id="rId23" imgW="418918" imgH="177723" progId="Equation.DSMT4">
                  <p:embed/>
                  <p:pic>
                    <p:nvPicPr>
                      <p:cNvPr id="54" name="Object 14">
                        <a:extLst>
                          <a:ext uri="{FF2B5EF4-FFF2-40B4-BE49-F238E27FC236}">
                            <a16:creationId xmlns:a16="http://schemas.microsoft.com/office/drawing/2014/main" id="{6287B763-3415-457F-B24D-FFDB44D4C7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4606925"/>
                        <a:ext cx="574675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14F9F7E9-E034-4AE1-AE51-BA73025D3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763" y="5621338"/>
            <a:ext cx="11763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Negative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A625D26-927D-42A1-A985-6ECFA8271E36}"/>
              </a:ext>
            </a:extLst>
          </p:cNvPr>
          <p:cNvCxnSpPr>
            <a:endCxn id="58" idx="0"/>
          </p:cNvCxnSpPr>
          <p:nvPr/>
        </p:nvCxnSpPr>
        <p:spPr>
          <a:xfrm flipV="1">
            <a:off x="6296025" y="4892675"/>
            <a:ext cx="1090613" cy="31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C8D8E19-4F48-404E-96EC-1D7A9EDA5553}"/>
              </a:ext>
            </a:extLst>
          </p:cNvPr>
          <p:cNvCxnSpPr/>
          <p:nvPr/>
        </p:nvCxnSpPr>
        <p:spPr>
          <a:xfrm rot="10800000" flipV="1">
            <a:off x="5219700" y="48990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rc 57">
            <a:extLst>
              <a:ext uri="{FF2B5EF4-FFF2-40B4-BE49-F238E27FC236}">
                <a16:creationId xmlns:a16="http://schemas.microsoft.com/office/drawing/2014/main" id="{8438B280-E757-4847-927A-00E47FF6BA90}"/>
              </a:ext>
            </a:extLst>
          </p:cNvPr>
          <p:cNvSpPr/>
          <p:nvPr/>
        </p:nvSpPr>
        <p:spPr>
          <a:xfrm>
            <a:off x="5226050" y="3797300"/>
            <a:ext cx="2160588" cy="2159000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983AF8E-A96A-4ACA-92D7-3E50E66B4FA1}"/>
              </a:ext>
            </a:extLst>
          </p:cNvPr>
          <p:cNvCxnSpPr/>
          <p:nvPr/>
        </p:nvCxnSpPr>
        <p:spPr>
          <a:xfrm rot="5400000">
            <a:off x="5766594" y="5426869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Arc 59">
            <a:extLst>
              <a:ext uri="{FF2B5EF4-FFF2-40B4-BE49-F238E27FC236}">
                <a16:creationId xmlns:a16="http://schemas.microsoft.com/office/drawing/2014/main" id="{DDA1DCC6-9EBA-4307-91F6-A0E2E313491F}"/>
              </a:ext>
            </a:extLst>
          </p:cNvPr>
          <p:cNvSpPr/>
          <p:nvPr/>
        </p:nvSpPr>
        <p:spPr>
          <a:xfrm>
            <a:off x="5200650" y="3798888"/>
            <a:ext cx="2160588" cy="2160587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Arc 60">
            <a:extLst>
              <a:ext uri="{FF2B5EF4-FFF2-40B4-BE49-F238E27FC236}">
                <a16:creationId xmlns:a16="http://schemas.microsoft.com/office/drawing/2014/main" id="{8A4DA27F-1F28-4D50-B4B3-3E8EC8DC8580}"/>
              </a:ext>
            </a:extLst>
          </p:cNvPr>
          <p:cNvSpPr/>
          <p:nvPr/>
        </p:nvSpPr>
        <p:spPr>
          <a:xfrm>
            <a:off x="5229225" y="3792538"/>
            <a:ext cx="2159000" cy="2160587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Arc 61">
            <a:extLst>
              <a:ext uri="{FF2B5EF4-FFF2-40B4-BE49-F238E27FC236}">
                <a16:creationId xmlns:a16="http://schemas.microsoft.com/office/drawing/2014/main" id="{CC2D0DBC-9819-4AFE-A160-F089F94B96EC}"/>
              </a:ext>
            </a:extLst>
          </p:cNvPr>
          <p:cNvSpPr/>
          <p:nvPr/>
        </p:nvSpPr>
        <p:spPr>
          <a:xfrm>
            <a:off x="5203825" y="3802063"/>
            <a:ext cx="2159000" cy="2159000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Arc 62">
            <a:extLst>
              <a:ext uri="{FF2B5EF4-FFF2-40B4-BE49-F238E27FC236}">
                <a16:creationId xmlns:a16="http://schemas.microsoft.com/office/drawing/2014/main" id="{883A9696-4906-423B-9A3B-ABF480BB8A37}"/>
              </a:ext>
            </a:extLst>
          </p:cNvPr>
          <p:cNvSpPr/>
          <p:nvPr/>
        </p:nvSpPr>
        <p:spPr>
          <a:xfrm>
            <a:off x="5205413" y="3817938"/>
            <a:ext cx="2160587" cy="2159000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C4D68B0-726D-462C-AB48-6AEF53EDDA6B}"/>
              </a:ext>
            </a:extLst>
          </p:cNvPr>
          <p:cNvCxnSpPr/>
          <p:nvPr/>
        </p:nvCxnSpPr>
        <p:spPr>
          <a:xfrm>
            <a:off x="6286500" y="3844925"/>
            <a:ext cx="0" cy="10271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>
            <a:extLst>
              <a:ext uri="{FF2B5EF4-FFF2-40B4-BE49-F238E27FC236}">
                <a16:creationId xmlns:a16="http://schemas.microsoft.com/office/drawing/2014/main" id="{17E7CD23-E808-4B71-BF43-190368D77C86}"/>
              </a:ext>
            </a:extLst>
          </p:cNvPr>
          <p:cNvSpPr/>
          <p:nvPr/>
        </p:nvSpPr>
        <p:spPr>
          <a:xfrm>
            <a:off x="5208588" y="3819525"/>
            <a:ext cx="2159000" cy="2160588"/>
          </a:xfrm>
          <a:prstGeom prst="arc">
            <a:avLst>
              <a:gd name="adj1" fmla="val 16195068"/>
              <a:gd name="adj2" fmla="val 53552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id="{2D0DCDF1-3B20-42C2-9A7A-440A8BAD027F}"/>
              </a:ext>
            </a:extLst>
          </p:cNvPr>
          <p:cNvSpPr/>
          <p:nvPr/>
        </p:nvSpPr>
        <p:spPr>
          <a:xfrm>
            <a:off x="5194300" y="3819525"/>
            <a:ext cx="2160588" cy="2160588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7" name="Object 16">
            <a:extLst>
              <a:ext uri="{FF2B5EF4-FFF2-40B4-BE49-F238E27FC236}">
                <a16:creationId xmlns:a16="http://schemas.microsoft.com/office/drawing/2014/main" id="{C85FABB7-AEAD-49B4-AE14-F6877B5D0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485162"/>
              </p:ext>
            </p:extLst>
          </p:nvPr>
        </p:nvGraphicFramePr>
        <p:xfrm>
          <a:off x="7772400" y="4926013"/>
          <a:ext cx="7270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13" imgH="215806" progId="Equation.DSMT4">
                  <p:embed/>
                </p:oleObj>
              </mc:Choice>
              <mc:Fallback>
                <p:oleObj name="Equation" r:id="rId24" imgW="431613" imgH="215806" progId="Equation.DSMT4">
                  <p:embed/>
                  <p:pic>
                    <p:nvPicPr>
                      <p:cNvPr id="67" name="Object 16">
                        <a:extLst>
                          <a:ext uri="{FF2B5EF4-FFF2-40B4-BE49-F238E27FC236}">
                            <a16:creationId xmlns:a16="http://schemas.microsoft.com/office/drawing/2014/main" id="{C85FABB7-AEAD-49B4-AE14-F6877B5D0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926013"/>
                        <a:ext cx="7270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65CD483C-79AC-4D26-B930-FC3C58913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063" y="6237288"/>
            <a:ext cx="1303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Initial Arm</a:t>
            </a:r>
          </a:p>
        </p:txBody>
      </p:sp>
      <p:sp>
        <p:nvSpPr>
          <p:cNvPr id="69" name="Freeform 57">
            <a:extLst>
              <a:ext uri="{FF2B5EF4-FFF2-40B4-BE49-F238E27FC236}">
                <a16:creationId xmlns:a16="http://schemas.microsoft.com/office/drawing/2014/main" id="{74732999-1D59-485C-B355-E43D0E7F21B0}"/>
              </a:ext>
            </a:extLst>
          </p:cNvPr>
          <p:cNvSpPr/>
          <p:nvPr/>
        </p:nvSpPr>
        <p:spPr>
          <a:xfrm>
            <a:off x="2770188" y="4913313"/>
            <a:ext cx="1465262" cy="1350962"/>
          </a:xfrm>
          <a:custGeom>
            <a:avLst/>
            <a:gdLst>
              <a:gd name="connsiteX0" fmla="*/ 1064525 w 1464859"/>
              <a:gd name="connsiteY0" fmla="*/ 1351128 h 1351128"/>
              <a:gd name="connsiteX1" fmla="*/ 1323832 w 1464859"/>
              <a:gd name="connsiteY1" fmla="*/ 1050878 h 1351128"/>
              <a:gd name="connsiteX2" fmla="*/ 218364 w 1464859"/>
              <a:gd name="connsiteY2" fmla="*/ 1214651 h 1351128"/>
              <a:gd name="connsiteX3" fmla="*/ 914400 w 1464859"/>
              <a:gd name="connsiteY3" fmla="*/ 832513 h 1351128"/>
              <a:gd name="connsiteX4" fmla="*/ 518614 w 1464859"/>
              <a:gd name="connsiteY4" fmla="*/ 791570 h 1351128"/>
              <a:gd name="connsiteX5" fmla="*/ 0 w 1464859"/>
              <a:gd name="connsiteY5" fmla="*/ 0 h 1351128"/>
              <a:gd name="connsiteX6" fmla="*/ 0 w 1464859"/>
              <a:gd name="connsiteY6" fmla="*/ 0 h 135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859" h="1351128">
                <a:moveTo>
                  <a:pt x="1064525" y="1351128"/>
                </a:moveTo>
                <a:cubicBezTo>
                  <a:pt x="1264692" y="1212376"/>
                  <a:pt x="1464859" y="1073624"/>
                  <a:pt x="1323832" y="1050878"/>
                </a:cubicBezTo>
                <a:cubicBezTo>
                  <a:pt x="1182805" y="1028132"/>
                  <a:pt x="286603" y="1251045"/>
                  <a:pt x="218364" y="1214651"/>
                </a:cubicBezTo>
                <a:cubicBezTo>
                  <a:pt x="150125" y="1178257"/>
                  <a:pt x="864358" y="903027"/>
                  <a:pt x="914400" y="832513"/>
                </a:cubicBezTo>
                <a:cubicBezTo>
                  <a:pt x="964442" y="762000"/>
                  <a:pt x="671014" y="930322"/>
                  <a:pt x="518614" y="791570"/>
                </a:cubicBezTo>
                <a:cubicBezTo>
                  <a:pt x="366214" y="65281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8E7D062-77C5-4497-B234-66BA0EFE3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330200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Terminal Arm</a:t>
            </a:r>
          </a:p>
        </p:txBody>
      </p:sp>
      <p:sp>
        <p:nvSpPr>
          <p:cNvPr id="71" name="Freeform 60">
            <a:extLst>
              <a:ext uri="{FF2B5EF4-FFF2-40B4-BE49-F238E27FC236}">
                <a16:creationId xmlns:a16="http://schemas.microsoft.com/office/drawing/2014/main" id="{4AB1FE89-3EA4-43B1-8F9F-33E8F66F4C5C}"/>
              </a:ext>
            </a:extLst>
          </p:cNvPr>
          <p:cNvSpPr/>
          <p:nvPr/>
        </p:nvSpPr>
        <p:spPr>
          <a:xfrm>
            <a:off x="457200" y="3643313"/>
            <a:ext cx="1917700" cy="819150"/>
          </a:xfrm>
          <a:custGeom>
            <a:avLst/>
            <a:gdLst>
              <a:gd name="connsiteX0" fmla="*/ 498143 w 1917510"/>
              <a:gd name="connsiteY0" fmla="*/ 0 h 818866"/>
              <a:gd name="connsiteX1" fmla="*/ 61415 w 1917510"/>
              <a:gd name="connsiteY1" fmla="*/ 150126 h 818866"/>
              <a:gd name="connsiteX2" fmla="*/ 866633 w 1917510"/>
              <a:gd name="connsiteY2" fmla="*/ 122830 h 818866"/>
              <a:gd name="connsiteX3" fmla="*/ 348018 w 1917510"/>
              <a:gd name="connsiteY3" fmla="*/ 327547 h 818866"/>
              <a:gd name="connsiteX4" fmla="*/ 1917510 w 1917510"/>
              <a:gd name="connsiteY4" fmla="*/ 818866 h 818866"/>
              <a:gd name="connsiteX5" fmla="*/ 1917510 w 1917510"/>
              <a:gd name="connsiteY5" fmla="*/ 818866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7510" h="818866">
                <a:moveTo>
                  <a:pt x="498143" y="0"/>
                </a:moveTo>
                <a:cubicBezTo>
                  <a:pt x="249071" y="64827"/>
                  <a:pt x="0" y="129654"/>
                  <a:pt x="61415" y="150126"/>
                </a:cubicBezTo>
                <a:cubicBezTo>
                  <a:pt x="122830" y="170598"/>
                  <a:pt x="818866" y="93260"/>
                  <a:pt x="866633" y="122830"/>
                </a:cubicBezTo>
                <a:cubicBezTo>
                  <a:pt x="914400" y="152400"/>
                  <a:pt x="172872" y="211541"/>
                  <a:pt x="348018" y="327547"/>
                </a:cubicBezTo>
                <a:cubicBezTo>
                  <a:pt x="523164" y="443553"/>
                  <a:pt x="1917510" y="818866"/>
                  <a:pt x="1917510" y="818866"/>
                </a:cubicBezTo>
                <a:lnTo>
                  <a:pt x="1917510" y="818866"/>
                </a:lnTo>
              </a:path>
            </a:pathLst>
          </a:cu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681217D-CBFC-4EDE-B195-EAF7C2684108}"/>
              </a:ext>
            </a:extLst>
          </p:cNvPr>
          <p:cNvCxnSpPr/>
          <p:nvPr/>
        </p:nvCxnSpPr>
        <p:spPr>
          <a:xfrm flipV="1">
            <a:off x="2078038" y="4914900"/>
            <a:ext cx="10858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4F4A735-B324-4246-A9A3-06CCC9ED6A7F}"/>
              </a:ext>
            </a:extLst>
          </p:cNvPr>
          <p:cNvCxnSpPr/>
          <p:nvPr/>
        </p:nvCxnSpPr>
        <p:spPr>
          <a:xfrm flipV="1">
            <a:off x="6257925" y="4894263"/>
            <a:ext cx="1090613" cy="317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5">
            <a:extLst>
              <a:ext uri="{FF2B5EF4-FFF2-40B4-BE49-F238E27FC236}">
                <a16:creationId xmlns:a16="http://schemas.microsoft.com/office/drawing/2014/main" id="{4CD4104B-D7C4-4F49-918A-6AB380EF4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4BBFABC-AC01-4CA8-BAE2-F57494DAF59D}"/>
              </a:ext>
            </a:extLst>
          </p:cNvPr>
          <p:cNvSpPr txBox="1">
            <a:spLocks/>
          </p:cNvSpPr>
          <p:nvPr/>
        </p:nvSpPr>
        <p:spPr>
          <a:xfrm>
            <a:off x="95250" y="2127110"/>
            <a:ext cx="8905875" cy="4444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initial arm is the positive side of the X-axis</a:t>
            </a:r>
          </a:p>
          <a:p>
            <a:endParaRPr lang="en-CA" sz="2200" dirty="0"/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14C2AE54-F407-491F-B033-C271447294C1}"/>
              </a:ext>
            </a:extLst>
          </p:cNvPr>
          <p:cNvSpPr txBox="1">
            <a:spLocks/>
          </p:cNvSpPr>
          <p:nvPr/>
        </p:nvSpPr>
        <p:spPr>
          <a:xfrm>
            <a:off x="86669" y="2495832"/>
            <a:ext cx="8905875" cy="8901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terminal arm is the line that rotates around the origin, with a radius of 1 (UNIT CIRCLE)</a:t>
            </a:r>
          </a:p>
        </p:txBody>
      </p:sp>
      <p:graphicFrame>
        <p:nvGraphicFramePr>
          <p:cNvPr id="77" name="Object 16">
            <a:extLst>
              <a:ext uri="{FF2B5EF4-FFF2-40B4-BE49-F238E27FC236}">
                <a16:creationId xmlns:a16="http://schemas.microsoft.com/office/drawing/2014/main" id="{0E339955-03CB-4195-843A-CE09A3028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805478"/>
              </p:ext>
            </p:extLst>
          </p:nvPr>
        </p:nvGraphicFramePr>
        <p:xfrm>
          <a:off x="2359623" y="4469160"/>
          <a:ext cx="5778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20" imgH="164880" progId="Equation.DSMT4">
                  <p:embed/>
                </p:oleObj>
              </mc:Choice>
              <mc:Fallback>
                <p:oleObj name="Equation" r:id="rId27" imgW="342720" imgH="164880" progId="Equation.DSMT4">
                  <p:embed/>
                  <p:pic>
                    <p:nvPicPr>
                      <p:cNvPr id="77" name="Object 16">
                        <a:extLst>
                          <a:ext uri="{FF2B5EF4-FFF2-40B4-BE49-F238E27FC236}">
                            <a16:creationId xmlns:a16="http://schemas.microsoft.com/office/drawing/2014/main" id="{0E339955-03CB-4195-843A-CE09A3028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623" y="4469160"/>
                        <a:ext cx="57785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21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9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4" dur="3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3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31" grpId="0" animBg="1"/>
      <p:bldP spid="31" grpId="1" animBg="1"/>
      <p:bldP spid="33" grpId="0" animBg="1"/>
      <p:bldP spid="33" grpId="1" animBg="1"/>
      <p:bldP spid="37" grpId="0"/>
      <p:bldP spid="39" grpId="0" animBg="1"/>
      <p:bldP spid="41" grpId="0" animBg="1"/>
      <p:bldP spid="41" grpId="1" animBg="1"/>
      <p:bldP spid="42" grpId="0" animBg="1"/>
      <p:bldP spid="43" grpId="0" animBg="1"/>
      <p:bldP spid="43" grpId="1" animBg="1"/>
      <p:bldP spid="44" grpId="0" animBg="1"/>
      <p:bldP spid="46" grpId="0" animBg="1"/>
      <p:bldP spid="47" grpId="0" animBg="1"/>
      <p:bldP spid="55" grpId="0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3" grpId="0" animBg="1"/>
      <p:bldP spid="63" grpId="1" animBg="1"/>
      <p:bldP spid="65" grpId="0" animBg="1"/>
      <p:bldP spid="66" grpId="0" animBg="1"/>
      <p:bldP spid="68" grpId="0"/>
      <p:bldP spid="68" grpId="1"/>
      <p:bldP spid="69" grpId="0" animBg="1"/>
      <p:bldP spid="69" grpId="1" animBg="1"/>
      <p:bldP spid="70" grpId="0"/>
      <p:bldP spid="70" grpId="1"/>
      <p:bldP spid="71" grpId="0" animBg="1"/>
      <p:bldP spid="71" grpId="1" animBg="1"/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34" y="172444"/>
            <a:ext cx="8518526" cy="4841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III) Drawing Angles in Standard Position:</a:t>
            </a:r>
          </a:p>
        </p:txBody>
      </p:sp>
      <p:sp>
        <p:nvSpPr>
          <p:cNvPr id="3082" name="Content Placeholder 2"/>
          <p:cNvSpPr>
            <a:spLocks noGrp="1"/>
          </p:cNvSpPr>
          <p:nvPr>
            <p:ph sz="quarter" idx="1"/>
          </p:nvPr>
        </p:nvSpPr>
        <p:spPr>
          <a:xfrm>
            <a:off x="380346" y="645881"/>
            <a:ext cx="8215313" cy="857250"/>
          </a:xfrm>
        </p:spPr>
        <p:txBody>
          <a:bodyPr>
            <a:noAutofit/>
          </a:bodyPr>
          <a:lstStyle/>
          <a:p>
            <a:r>
              <a:rPr lang="en-CA" sz="2200" dirty="0"/>
              <a:t>When drawing angles in “standard position” make sure they begin at the Initial arm at 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endParaRPr lang="en-CA" sz="2200" dirty="0"/>
          </a:p>
          <a:p>
            <a:r>
              <a:rPr lang="en-CA" sz="2200" dirty="0"/>
              <a:t>Draw the Terminal arm in the quadrant, approximate it</a:t>
            </a: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581959" y="3884048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>
            <a:grpSpLocks/>
          </p:cNvGrpSpPr>
          <p:nvPr/>
        </p:nvGrpSpPr>
        <p:grpSpPr bwMode="auto">
          <a:xfrm rot="5400000">
            <a:off x="1830527" y="3883254"/>
            <a:ext cx="1588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40555"/>
              </p:ext>
            </p:extLst>
          </p:nvPr>
        </p:nvGraphicFramePr>
        <p:xfrm>
          <a:off x="1653521" y="3383985"/>
          <a:ext cx="511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521" y="3383985"/>
                        <a:ext cx="51117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834255"/>
              </p:ext>
            </p:extLst>
          </p:nvPr>
        </p:nvGraphicFramePr>
        <p:xfrm>
          <a:off x="77133" y="4884173"/>
          <a:ext cx="6651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057" imgH="241195" progId="Equation.DSMT4">
                  <p:embed/>
                </p:oleObj>
              </mc:Choice>
              <mc:Fallback>
                <p:oleObj name="Equation" r:id="rId5" imgW="330057" imgH="241195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33" y="4884173"/>
                        <a:ext cx="6651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64957"/>
              </p:ext>
            </p:extLst>
          </p:nvPr>
        </p:nvGraphicFramePr>
        <p:xfrm>
          <a:off x="1569384" y="6312923"/>
          <a:ext cx="6905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9384" y="6312923"/>
                        <a:ext cx="6905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350873"/>
              </p:ext>
            </p:extLst>
          </p:nvPr>
        </p:nvGraphicFramePr>
        <p:xfrm>
          <a:off x="3145771" y="4860360"/>
          <a:ext cx="687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771" y="4860360"/>
                        <a:ext cx="6873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1250296" y="4526985"/>
            <a:ext cx="1260475" cy="1260475"/>
          </a:xfrm>
          <a:prstGeom prst="arc">
            <a:avLst>
              <a:gd name="adj1" fmla="val 17914880"/>
              <a:gd name="adj2" fmla="val 14333"/>
            </a:avLst>
          </a:prstGeom>
          <a:ln>
            <a:solidFill>
              <a:srgbClr val="0070C0"/>
            </a:solidFill>
            <a:head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842065"/>
              </p:ext>
            </p:extLst>
          </p:nvPr>
        </p:nvGraphicFramePr>
        <p:xfrm>
          <a:off x="2710796" y="3950723"/>
          <a:ext cx="4572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69" imgH="241091" progId="Equation.DSMT4">
                  <p:embed/>
                </p:oleObj>
              </mc:Choice>
              <mc:Fallback>
                <p:oleObj name="Equation" r:id="rId11" imgW="266469" imgH="241091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796" y="3950723"/>
                        <a:ext cx="4572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9171" y="4290448"/>
            <a:ext cx="2198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51759" y="2658823"/>
            <a:ext cx="821531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Ex: Draw the following angles in standard position: </a:t>
            </a:r>
            <a:br>
              <a:rPr lang="en-CA" sz="2200" dirty="0">
                <a:latin typeface="+mn-lt"/>
              </a:rPr>
            </a:br>
            <a:r>
              <a:rPr lang="en-CA" sz="2200" dirty="0">
                <a:latin typeface="+mn-lt"/>
              </a:rPr>
              <a:t>       a) 62°				         b) 152 °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849159" y="3871348"/>
            <a:ext cx="2571750" cy="2571750"/>
            <a:chOff x="1000100" y="2786058"/>
            <a:chExt cx="2571768" cy="2571768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6097727" y="3870554"/>
            <a:ext cx="1588" cy="2571750"/>
            <a:chOff x="2713818" y="2786852"/>
            <a:chExt cx="2382" cy="2570974"/>
          </a:xfrm>
        </p:grpSpPr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77572"/>
              </p:ext>
            </p:extLst>
          </p:nvPr>
        </p:nvGraphicFramePr>
        <p:xfrm>
          <a:off x="5920721" y="3371285"/>
          <a:ext cx="511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241195" progId="Equation.DSMT4">
                  <p:embed/>
                </p:oleObj>
              </mc:Choice>
              <mc:Fallback>
                <p:oleObj name="Equation" r:id="rId13" imgW="253890" imgH="241195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0721" y="3371285"/>
                        <a:ext cx="51117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064034"/>
              </p:ext>
            </p:extLst>
          </p:nvPr>
        </p:nvGraphicFramePr>
        <p:xfrm>
          <a:off x="4344334" y="4871473"/>
          <a:ext cx="6651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057" imgH="241195" progId="Equation.DSMT4">
                  <p:embed/>
                </p:oleObj>
              </mc:Choice>
              <mc:Fallback>
                <p:oleObj name="Equation" r:id="rId14" imgW="330057" imgH="241195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334" y="4871473"/>
                        <a:ext cx="6651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186559"/>
              </p:ext>
            </p:extLst>
          </p:nvPr>
        </p:nvGraphicFramePr>
        <p:xfrm>
          <a:off x="5836584" y="6300223"/>
          <a:ext cx="6905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584" y="6300223"/>
                        <a:ext cx="6905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147643"/>
              </p:ext>
            </p:extLst>
          </p:nvPr>
        </p:nvGraphicFramePr>
        <p:xfrm>
          <a:off x="7365346" y="4847660"/>
          <a:ext cx="687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5346" y="4847660"/>
                        <a:ext cx="6873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Arc 34"/>
          <p:cNvSpPr/>
          <p:nvPr/>
        </p:nvSpPr>
        <p:spPr>
          <a:xfrm>
            <a:off x="5517496" y="4514285"/>
            <a:ext cx="1260475" cy="1260475"/>
          </a:xfrm>
          <a:prstGeom prst="arc">
            <a:avLst>
              <a:gd name="adj1" fmla="val 12528719"/>
              <a:gd name="adj2" fmla="val 14333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166947"/>
              </p:ext>
            </p:extLst>
          </p:nvPr>
        </p:nvGraphicFramePr>
        <p:xfrm>
          <a:off x="6509684" y="4053910"/>
          <a:ext cx="5667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057" imgH="241195" progId="Equation.DSMT4">
                  <p:embed/>
                </p:oleObj>
              </mc:Choice>
              <mc:Fallback>
                <p:oleObj name="Equation" r:id="rId18" imgW="330057" imgH="241195" progId="Equation.DSMT4">
                  <p:embed/>
                  <p:pic>
                    <p:nvPicPr>
                      <p:cNvPr id="4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9684" y="4053910"/>
                        <a:ext cx="5667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435071" y="4361885"/>
            <a:ext cx="219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09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01382D2-965C-4635-8D8A-17E8537B710D}"/>
              </a:ext>
            </a:extLst>
          </p:cNvPr>
          <p:cNvSpPr txBox="1">
            <a:spLocks/>
          </p:cNvSpPr>
          <p:nvPr/>
        </p:nvSpPr>
        <p:spPr>
          <a:xfrm>
            <a:off x="380346" y="1880595"/>
            <a:ext cx="8215313" cy="8572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Make sure you draw the curve indicating the direction and number of rotations</a:t>
            </a:r>
          </a:p>
        </p:txBody>
      </p:sp>
    </p:spTree>
    <p:extLst>
      <p:ext uri="{BB962C8B-B14F-4D97-AF65-F5344CB8AC3E}">
        <p14:creationId xmlns:p14="http://schemas.microsoft.com/office/powerpoint/2010/main" val="30544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720000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120000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678738" cy="5111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CA" sz="2300" dirty="0"/>
              <a:t>Ex: Draw the following angles in standard position:</a:t>
            </a:r>
          </a:p>
          <a:p>
            <a:pPr>
              <a:buFont typeface="Wingdings" pitchFamily="2" charset="2"/>
              <a:buNone/>
            </a:pPr>
            <a:r>
              <a:rPr lang="en-CA" sz="2300" dirty="0"/>
              <a:t>          a) 312°			           	b) -77°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92857" y="1355807"/>
            <a:ext cx="1800225" cy="1800225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1878806" y="960863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831759"/>
              </p:ext>
            </p:extLst>
          </p:nvPr>
        </p:nvGraphicFramePr>
        <p:xfrm>
          <a:off x="1717566" y="1021023"/>
          <a:ext cx="419907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566" y="1021023"/>
                        <a:ext cx="419907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891787"/>
              </p:ext>
            </p:extLst>
          </p:nvPr>
        </p:nvGraphicFramePr>
        <p:xfrm>
          <a:off x="456858" y="2016600"/>
          <a:ext cx="546400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057" imgH="241195" progId="Equation.DSMT4">
                  <p:embed/>
                </p:oleObj>
              </mc:Choice>
              <mc:Fallback>
                <p:oleObj name="Equation" r:id="rId5" imgW="330057" imgH="241195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58" y="2016600"/>
                        <a:ext cx="546400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129178"/>
              </p:ext>
            </p:extLst>
          </p:nvPr>
        </p:nvGraphicFramePr>
        <p:xfrm>
          <a:off x="1618298" y="3023621"/>
          <a:ext cx="567265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8298" y="3023621"/>
                        <a:ext cx="567265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7882595"/>
              </p:ext>
            </p:extLst>
          </p:nvPr>
        </p:nvGraphicFramePr>
        <p:xfrm>
          <a:off x="3165475" y="2020144"/>
          <a:ext cx="564658" cy="39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2020144"/>
                        <a:ext cx="564658" cy="396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rc 13"/>
          <p:cNvSpPr/>
          <p:nvPr/>
        </p:nvSpPr>
        <p:spPr>
          <a:xfrm>
            <a:off x="1298575" y="1604594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96901"/>
              </p:ext>
            </p:extLst>
          </p:nvPr>
        </p:nvGraphicFramePr>
        <p:xfrm>
          <a:off x="2630924" y="1312119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924" y="1312119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95974" y="1651844"/>
            <a:ext cx="2198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17" name="Arc 16"/>
          <p:cNvSpPr/>
          <p:nvPr/>
        </p:nvSpPr>
        <p:spPr>
          <a:xfrm>
            <a:off x="1293813" y="1631581"/>
            <a:ext cx="1260475" cy="1260475"/>
          </a:xfrm>
          <a:prstGeom prst="arc">
            <a:avLst>
              <a:gd name="adj1" fmla="val 2920986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17229" y="1359200"/>
            <a:ext cx="1800225" cy="1800225"/>
            <a:chOff x="1000100" y="2786058"/>
            <a:chExt cx="2571768" cy="2571768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6003179" y="964256"/>
            <a:ext cx="1587" cy="2571750"/>
            <a:chOff x="2713818" y="2786852"/>
            <a:chExt cx="2382" cy="2570974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18529"/>
              </p:ext>
            </p:extLst>
          </p:nvPr>
        </p:nvGraphicFramePr>
        <p:xfrm>
          <a:off x="5841939" y="1024416"/>
          <a:ext cx="419907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241195" progId="Equation.DSMT4">
                  <p:embed/>
                </p:oleObj>
              </mc:Choice>
              <mc:Fallback>
                <p:oleObj name="Equation" r:id="rId13" imgW="253890" imgH="241195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939" y="1024416"/>
                        <a:ext cx="419907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579783"/>
              </p:ext>
            </p:extLst>
          </p:nvPr>
        </p:nvGraphicFramePr>
        <p:xfrm>
          <a:off x="4643935" y="1988560"/>
          <a:ext cx="546401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057" imgH="241195" progId="Equation.DSMT4">
                  <p:embed/>
                </p:oleObj>
              </mc:Choice>
              <mc:Fallback>
                <p:oleObj name="Equation" r:id="rId14" imgW="330057" imgH="241195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935" y="1988560"/>
                        <a:ext cx="546401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307936"/>
              </p:ext>
            </p:extLst>
          </p:nvPr>
        </p:nvGraphicFramePr>
        <p:xfrm>
          <a:off x="5789334" y="3007394"/>
          <a:ext cx="567266" cy="39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334" y="3007394"/>
                        <a:ext cx="567266" cy="39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34114"/>
              </p:ext>
            </p:extLst>
          </p:nvPr>
        </p:nvGraphicFramePr>
        <p:xfrm>
          <a:off x="7255032" y="1980230"/>
          <a:ext cx="564657" cy="39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5032" y="1980230"/>
                        <a:ext cx="564657" cy="396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rc 27"/>
          <p:cNvSpPr/>
          <p:nvPr/>
        </p:nvSpPr>
        <p:spPr>
          <a:xfrm>
            <a:off x="5422948" y="1607987"/>
            <a:ext cx="1260475" cy="1260475"/>
          </a:xfrm>
          <a:prstGeom prst="arc">
            <a:avLst>
              <a:gd name="adj1" fmla="val 21561191"/>
              <a:gd name="adj2" fmla="val 4483034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904466"/>
              </p:ext>
            </p:extLst>
          </p:nvPr>
        </p:nvGraphicFramePr>
        <p:xfrm>
          <a:off x="6409221" y="1431400"/>
          <a:ext cx="6111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446" imgH="241195" progId="Equation.DSMT4">
                  <p:embed/>
                </p:oleObj>
              </mc:Choice>
              <mc:Fallback>
                <p:oleObj name="Equation" r:id="rId18" imgW="355446" imgH="241195" progId="Equation.DSMT4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221" y="1431400"/>
                        <a:ext cx="6111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277459" y="1739375"/>
            <a:ext cx="2198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411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1146342" y="3508426"/>
            <a:ext cx="7678738" cy="51117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dirty="0"/>
              <a:t>c) 450°           		            d) 540°</a:t>
            </a:r>
          </a:p>
        </p:txBody>
      </p:sp>
      <p:grpSp>
        <p:nvGrpSpPr>
          <p:cNvPr id="32" name="Group 10"/>
          <p:cNvGrpSpPr>
            <a:grpSpLocks/>
          </p:cNvGrpSpPr>
          <p:nvPr/>
        </p:nvGrpSpPr>
        <p:grpSpPr bwMode="auto">
          <a:xfrm>
            <a:off x="1193470" y="4477379"/>
            <a:ext cx="1543050" cy="1543050"/>
            <a:chOff x="1000100" y="2786058"/>
            <a:chExt cx="2571768" cy="2571768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9"/>
          <p:cNvGrpSpPr>
            <a:grpSpLocks/>
          </p:cNvGrpSpPr>
          <p:nvPr/>
        </p:nvGrpSpPr>
        <p:grpSpPr bwMode="auto">
          <a:xfrm rot="5400000">
            <a:off x="1921760" y="3956308"/>
            <a:ext cx="1587" cy="2571750"/>
            <a:chOff x="2713818" y="2786852"/>
            <a:chExt cx="2382" cy="2570974"/>
          </a:xfrm>
        </p:grpSpPr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203252"/>
              </p:ext>
            </p:extLst>
          </p:nvPr>
        </p:nvGraphicFramePr>
        <p:xfrm>
          <a:off x="1727200" y="4152900"/>
          <a:ext cx="55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9360" imgH="177480" progId="Equation.DSMT4">
                  <p:embed/>
                </p:oleObj>
              </mc:Choice>
              <mc:Fallback>
                <p:oleObj name="Equation" r:id="rId21" imgW="279360" imgH="17748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52900"/>
                        <a:ext cx="558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471582"/>
              </p:ext>
            </p:extLst>
          </p:nvPr>
        </p:nvGraphicFramePr>
        <p:xfrm>
          <a:off x="660400" y="49403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0120" imgH="241200" progId="Equation.DSMT4">
                  <p:embed/>
                </p:oleObj>
              </mc:Choice>
              <mc:Fallback>
                <p:oleObj name="Equation" r:id="rId23" imgW="330120" imgH="24120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940300"/>
                        <a:ext cx="66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193442"/>
              </p:ext>
            </p:extLst>
          </p:nvPr>
        </p:nvGraphicFramePr>
        <p:xfrm>
          <a:off x="1638300" y="60452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177480" progId="Equation.DSMT4">
                  <p:embed/>
                </p:oleObj>
              </mc:Choice>
              <mc:Fallback>
                <p:oleObj name="Equation" r:id="rId25" imgW="355320" imgH="17748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60452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38569"/>
              </p:ext>
            </p:extLst>
          </p:nvPr>
        </p:nvGraphicFramePr>
        <p:xfrm>
          <a:off x="3124200" y="50546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320" imgH="177480" progId="Equation.DSMT4">
                  <p:embed/>
                </p:oleObj>
              </mc:Choice>
              <mc:Fallback>
                <p:oleObj name="Equation" r:id="rId27" imgW="355320" imgH="17748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546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1419317" y="4596864"/>
            <a:ext cx="1182687" cy="1263650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991269" y="4317369"/>
            <a:ext cx="1996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450°  in standard</a:t>
            </a:r>
            <a:br>
              <a:rPr lang="en-CA" dirty="0"/>
            </a:br>
            <a:r>
              <a:rPr lang="en-CA" dirty="0"/>
              <a:t> position</a:t>
            </a:r>
          </a:p>
        </p:txBody>
      </p:sp>
      <p:sp>
        <p:nvSpPr>
          <p:cNvPr id="45" name="Arc 44"/>
          <p:cNvSpPr/>
          <p:nvPr/>
        </p:nvSpPr>
        <p:spPr>
          <a:xfrm>
            <a:off x="1419317" y="4619089"/>
            <a:ext cx="1025525" cy="1154112"/>
          </a:xfrm>
          <a:prstGeom prst="arc">
            <a:avLst>
              <a:gd name="adj1" fmla="val 2221141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6" name="Group 10"/>
          <p:cNvGrpSpPr>
            <a:grpSpLocks/>
          </p:cNvGrpSpPr>
          <p:nvPr/>
        </p:nvGrpSpPr>
        <p:grpSpPr bwMode="auto">
          <a:xfrm>
            <a:off x="5491268" y="4512304"/>
            <a:ext cx="1543050" cy="1543050"/>
            <a:chOff x="1000100" y="2786058"/>
            <a:chExt cx="2571768" cy="2571768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9"/>
          <p:cNvGrpSpPr>
            <a:grpSpLocks/>
          </p:cNvGrpSpPr>
          <p:nvPr/>
        </p:nvGrpSpPr>
        <p:grpSpPr bwMode="auto">
          <a:xfrm rot="5400000">
            <a:off x="6282623" y="3991233"/>
            <a:ext cx="1587" cy="2571750"/>
            <a:chOff x="2713818" y="2786852"/>
            <a:chExt cx="2382" cy="2570974"/>
          </a:xfrm>
        </p:grpSpPr>
        <p:cxnSp>
          <p:nvCxnSpPr>
            <p:cNvPr id="50" name="Straight Arrow Connector 49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677917"/>
              </p:ext>
            </p:extLst>
          </p:nvPr>
        </p:nvGraphicFramePr>
        <p:xfrm>
          <a:off x="6032500" y="4165600"/>
          <a:ext cx="55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360" imgH="177480" progId="Equation.DSMT4">
                  <p:embed/>
                </p:oleObj>
              </mc:Choice>
              <mc:Fallback>
                <p:oleObj name="Equation" r:id="rId29" imgW="279360" imgH="177480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4165600"/>
                        <a:ext cx="558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521609"/>
              </p:ext>
            </p:extLst>
          </p:nvPr>
        </p:nvGraphicFramePr>
        <p:xfrm>
          <a:off x="4978400" y="49784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30120" imgH="241200" progId="Equation.DSMT4">
                  <p:embed/>
                </p:oleObj>
              </mc:Choice>
              <mc:Fallback>
                <p:oleObj name="Equation" r:id="rId31" imgW="330120" imgH="241200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978400"/>
                        <a:ext cx="66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535156"/>
              </p:ext>
            </p:extLst>
          </p:nvPr>
        </p:nvGraphicFramePr>
        <p:xfrm>
          <a:off x="5969000" y="60833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177480" progId="Equation.DSMT4">
                  <p:embed/>
                </p:oleObj>
              </mc:Choice>
              <mc:Fallback>
                <p:oleObj name="Equation" r:id="rId33" imgW="355320" imgH="177480" progId="Equation.DSMT4">
                  <p:embed/>
                  <p:pic>
                    <p:nvPicPr>
                      <p:cNvPr id="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60833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8816"/>
              </p:ext>
            </p:extLst>
          </p:nvPr>
        </p:nvGraphicFramePr>
        <p:xfrm>
          <a:off x="7493000" y="50800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55320" imgH="177480" progId="Equation.DSMT4">
                  <p:embed/>
                </p:oleObj>
              </mc:Choice>
              <mc:Fallback>
                <p:oleObj name="Equation" r:id="rId35" imgW="355320" imgH="177480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50800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Arc 55"/>
          <p:cNvSpPr/>
          <p:nvPr/>
        </p:nvSpPr>
        <p:spPr>
          <a:xfrm>
            <a:off x="5926229" y="4923889"/>
            <a:ext cx="668338" cy="722312"/>
          </a:xfrm>
          <a:prstGeom prst="arc">
            <a:avLst>
              <a:gd name="adj1" fmla="val 10747775"/>
              <a:gd name="adj2" fmla="val 20232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840956" y="4434844"/>
            <a:ext cx="19415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540° radians in </a:t>
            </a:r>
            <a:br>
              <a:rPr lang="en-CA" dirty="0"/>
            </a:br>
            <a:r>
              <a:rPr lang="en-CA" dirty="0"/>
              <a:t>standard position</a:t>
            </a:r>
          </a:p>
        </p:txBody>
      </p:sp>
      <p:sp>
        <p:nvSpPr>
          <p:cNvPr id="58" name="Arc 57"/>
          <p:cNvSpPr/>
          <p:nvPr/>
        </p:nvSpPr>
        <p:spPr>
          <a:xfrm>
            <a:off x="1249454" y="4831814"/>
            <a:ext cx="1139825" cy="1031875"/>
          </a:xfrm>
          <a:prstGeom prst="arc">
            <a:avLst>
              <a:gd name="adj1" fmla="val 16909866"/>
              <a:gd name="adj2" fmla="val 114944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Arc 58"/>
          <p:cNvSpPr/>
          <p:nvPr/>
        </p:nvSpPr>
        <p:spPr>
          <a:xfrm>
            <a:off x="5927817" y="4923889"/>
            <a:ext cx="777875" cy="723900"/>
          </a:xfrm>
          <a:prstGeom prst="arc">
            <a:avLst>
              <a:gd name="adj1" fmla="val 21544011"/>
              <a:gd name="adj2" fmla="val 10860991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Arc 59"/>
          <p:cNvSpPr/>
          <p:nvPr/>
        </p:nvSpPr>
        <p:spPr>
          <a:xfrm flipV="1">
            <a:off x="5791292" y="4763551"/>
            <a:ext cx="915987" cy="1012825"/>
          </a:xfrm>
          <a:prstGeom prst="arc">
            <a:avLst>
              <a:gd name="adj1" fmla="val 21484251"/>
              <a:gd name="adj2" fmla="val 10860991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88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720000">
                                      <p:cBhvr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20000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0">
                                      <p:cBhvr>
                                        <p:cTn id="95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60000">
                                      <p:cBhvr>
                                        <p:cTn id="131" dur="6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56" grpId="0" animBg="1"/>
      <p:bldP spid="57" grpId="0"/>
      <p:bldP spid="59" grpId="0" animBg="1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55" y="203200"/>
            <a:ext cx="7756525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IV) Co-terminal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2413" y="868362"/>
            <a:ext cx="8545512" cy="1922135"/>
          </a:xfrm>
        </p:spPr>
        <p:txBody>
          <a:bodyPr>
            <a:noAutofit/>
          </a:bodyPr>
          <a:lstStyle/>
          <a:p>
            <a:r>
              <a:rPr lang="en-CA" sz="2300" dirty="0"/>
              <a:t>Two angles are called “co-terminal” if they are located at the same position</a:t>
            </a:r>
          </a:p>
          <a:p>
            <a:r>
              <a:rPr lang="en-CA" sz="2300" dirty="0"/>
              <a:t>Co-terminal angles have a difference of 360° or multiples of 360° (Full circles)</a:t>
            </a:r>
          </a:p>
          <a:p>
            <a:r>
              <a:rPr lang="en-CA" sz="2300" dirty="0"/>
              <a:t>These angles are co-terminal with each other:</a:t>
            </a:r>
          </a:p>
          <a:p>
            <a:pPr>
              <a:buFont typeface="Wingdings" pitchFamily="2" charset="2"/>
              <a:buNone/>
            </a:pPr>
            <a:r>
              <a:rPr lang="en-CA" sz="2300" dirty="0"/>
              <a:t>     </a:t>
            </a:r>
            <a:r>
              <a:rPr lang="en-CA" sz="2300" dirty="0" err="1"/>
              <a:t>ie</a:t>
            </a:r>
            <a:r>
              <a:rPr lang="en-CA" sz="2300" dirty="0"/>
              <a:t>:  30°,  390°,  750°,   -330°,   -330°,  -690°, ..</a:t>
            </a:r>
            <a:r>
              <a:rPr lang="en-CA" sz="2300" dirty="0" err="1"/>
              <a:t>etc</a:t>
            </a:r>
            <a:endParaRPr lang="en-CA" sz="2300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57238" y="3625850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2005806" y="3625057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828800" y="3125788"/>
          <a:ext cx="5111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25788"/>
                        <a:ext cx="511175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52413" y="4625975"/>
          <a:ext cx="66516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057" imgH="241195" progId="Equation.DSMT4">
                  <p:embed/>
                </p:oleObj>
              </mc:Choice>
              <mc:Fallback>
                <p:oleObj name="Equation" r:id="rId5" imgW="330057" imgH="241195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4625975"/>
                        <a:ext cx="665162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744663" y="6054725"/>
          <a:ext cx="69056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6054725"/>
                        <a:ext cx="690562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319463" y="4603750"/>
          <a:ext cx="687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63" y="4603750"/>
                        <a:ext cx="68738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rc 13"/>
          <p:cNvSpPr/>
          <p:nvPr/>
        </p:nvSpPr>
        <p:spPr>
          <a:xfrm>
            <a:off x="1803400" y="4662488"/>
            <a:ext cx="504825" cy="504825"/>
          </a:xfrm>
          <a:prstGeom prst="arc">
            <a:avLst>
              <a:gd name="adj1" fmla="val 1990231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2212975" y="4392613"/>
          <a:ext cx="434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890" imgH="241195" progId="Equation.DSMT4">
                  <p:embed/>
                </p:oleObj>
              </mc:Choice>
              <mc:Fallback>
                <p:oleObj name="Equation" r:id="rId11" imgW="253890" imgH="241195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4392613"/>
                        <a:ext cx="4349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367158" y="3625849"/>
            <a:ext cx="38475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+mj-lt"/>
              </a:rPr>
              <a:t>All these angles have the same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  <a:latin typeface="+mj-lt"/>
              </a:rPr>
              <a:t>Position, “Co-terminal Angles”</a:t>
            </a: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2462213" y="4327525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4327525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2760663" y="4303713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0663" y="4303713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290571"/>
              </p:ext>
            </p:extLst>
          </p:nvPr>
        </p:nvGraphicFramePr>
        <p:xfrm>
          <a:off x="3165475" y="4083050"/>
          <a:ext cx="7381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13" imgH="241195" progId="Equation.DSMT4">
                  <p:embed/>
                </p:oleObj>
              </mc:Choice>
              <mc:Fallback>
                <p:oleObj name="Equation" r:id="rId17" imgW="431613" imgH="241195" progId="Equation.DSMT4">
                  <p:embed/>
                  <p:pic>
                    <p:nvPicPr>
                      <p:cNvPr id="2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4083050"/>
                        <a:ext cx="7381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rc 20"/>
          <p:cNvSpPr/>
          <p:nvPr/>
        </p:nvSpPr>
        <p:spPr>
          <a:xfrm>
            <a:off x="1798638" y="4662488"/>
            <a:ext cx="504825" cy="503237"/>
          </a:xfrm>
          <a:prstGeom prst="arc">
            <a:avLst>
              <a:gd name="adj1" fmla="val 10746823"/>
              <a:gd name="adj2" fmla="val 1990812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 flipV="1">
            <a:off x="1801813" y="4678363"/>
            <a:ext cx="736600" cy="473075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Arc 22"/>
          <p:cNvSpPr/>
          <p:nvPr/>
        </p:nvSpPr>
        <p:spPr>
          <a:xfrm>
            <a:off x="1779588" y="4529138"/>
            <a:ext cx="755650" cy="755650"/>
          </a:xfrm>
          <a:prstGeom prst="arc">
            <a:avLst>
              <a:gd name="adj1" fmla="val 1957498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Arc 23"/>
          <p:cNvSpPr/>
          <p:nvPr/>
        </p:nvSpPr>
        <p:spPr>
          <a:xfrm>
            <a:off x="1514475" y="4405313"/>
            <a:ext cx="1008063" cy="1008062"/>
          </a:xfrm>
          <a:prstGeom prst="arc">
            <a:avLst>
              <a:gd name="adj1" fmla="val 10746823"/>
              <a:gd name="adj2" fmla="val 2011967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Arc 24"/>
          <p:cNvSpPr/>
          <p:nvPr/>
        </p:nvSpPr>
        <p:spPr>
          <a:xfrm flipV="1">
            <a:off x="1524000" y="4448175"/>
            <a:ext cx="1301750" cy="922338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Arc 25"/>
          <p:cNvSpPr/>
          <p:nvPr/>
        </p:nvSpPr>
        <p:spPr>
          <a:xfrm>
            <a:off x="2068513" y="4497388"/>
            <a:ext cx="755650" cy="823912"/>
          </a:xfrm>
          <a:prstGeom prst="arc">
            <a:avLst>
              <a:gd name="adj1" fmla="val 1836397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6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FC5247-DEE7-4B09-97AD-9A321F310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0880" y="4398358"/>
            <a:ext cx="39020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  <a:latin typeface="+mj-lt"/>
              </a:rPr>
              <a:t>The general formula for all the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co-terminal angle would be: </a:t>
            </a:r>
          </a:p>
        </p:txBody>
      </p:sp>
      <p:graphicFrame>
        <p:nvGraphicFramePr>
          <p:cNvPr id="28" name="Object 7">
            <a:extLst>
              <a:ext uri="{FF2B5EF4-FFF2-40B4-BE49-F238E27FC236}">
                <a16:creationId xmlns:a16="http://schemas.microsoft.com/office/drawing/2014/main" id="{38B21AEB-6236-4C5E-8608-3DF7971F1B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445701"/>
              </p:ext>
            </p:extLst>
          </p:nvPr>
        </p:nvGraphicFramePr>
        <p:xfrm>
          <a:off x="4554456" y="5125544"/>
          <a:ext cx="20828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18960" imgH="253800" progId="Equation.DSMT4">
                  <p:embed/>
                </p:oleObj>
              </mc:Choice>
              <mc:Fallback>
                <p:oleObj name="Equation" r:id="rId20" imgW="1218960" imgH="253800" progId="Equation.DSMT4">
                  <p:embed/>
                  <p:pic>
                    <p:nvPicPr>
                      <p:cNvPr id="28" name="Object 7">
                        <a:extLst>
                          <a:ext uri="{FF2B5EF4-FFF2-40B4-BE49-F238E27FC236}">
                            <a16:creationId xmlns:a16="http://schemas.microsoft.com/office/drawing/2014/main" id="{38B21AEB-6236-4C5E-8608-3DF7971F1B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456" y="5125544"/>
                        <a:ext cx="20828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>
            <a:extLst>
              <a:ext uri="{FF2B5EF4-FFF2-40B4-BE49-F238E27FC236}">
                <a16:creationId xmlns:a16="http://schemas.microsoft.com/office/drawing/2014/main" id="{AFD98015-A6CC-4FD7-95D9-BED165154D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497831"/>
              </p:ext>
            </p:extLst>
          </p:nvPr>
        </p:nvGraphicFramePr>
        <p:xfrm>
          <a:off x="4555785" y="5579819"/>
          <a:ext cx="17351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15920" imgH="253800" progId="Equation.DSMT4">
                  <p:embed/>
                </p:oleObj>
              </mc:Choice>
              <mc:Fallback>
                <p:oleObj name="Equation" r:id="rId22" imgW="1015920" imgH="253800" progId="Equation.DSMT4">
                  <p:embed/>
                  <p:pic>
                    <p:nvPicPr>
                      <p:cNvPr id="29" name="Object 7">
                        <a:extLst>
                          <a:ext uri="{FF2B5EF4-FFF2-40B4-BE49-F238E27FC236}">
                            <a16:creationId xmlns:a16="http://schemas.microsoft.com/office/drawing/2014/main" id="{AFD98015-A6CC-4FD7-95D9-BED165154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785" y="5579819"/>
                        <a:ext cx="17351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631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92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xit" presetSubtype="8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xit" presetSubtype="8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Content Placeholder 2"/>
          <p:cNvSpPr>
            <a:spLocks noGrp="1"/>
          </p:cNvSpPr>
          <p:nvPr>
            <p:ph sz="quarter" idx="1"/>
          </p:nvPr>
        </p:nvSpPr>
        <p:spPr>
          <a:xfrm>
            <a:off x="236538" y="300038"/>
            <a:ext cx="8497887" cy="850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Given the following angles, provide two co-terminal angles and a formula for all the co-terminal angles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854075" y="1260475"/>
          <a:ext cx="1081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71252" imgH="266584" progId="Equation.DSMT4">
                  <p:embed/>
                </p:oleObj>
              </mc:Choice>
              <mc:Fallback>
                <p:oleObj name="Equation" r:id="rId3" imgW="571252" imgH="266584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1260475"/>
                        <a:ext cx="10810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4854575" y="1371600"/>
          <a:ext cx="12001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215640" progId="Equation.DSMT4">
                  <p:embed/>
                </p:oleObj>
              </mc:Choice>
              <mc:Fallback>
                <p:oleObj name="Equation" r:id="rId5" imgW="634680" imgH="215640" progId="Equation.DSMT4">
                  <p:embed/>
                  <p:pic>
                    <p:nvPicPr>
                      <p:cNvPr id="71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5" y="1371600"/>
                        <a:ext cx="120015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TextBox 7"/>
          <p:cNvSpPr txBox="1">
            <a:spLocks noChangeArrowheads="1"/>
          </p:cNvSpPr>
          <p:nvPr/>
        </p:nvSpPr>
        <p:spPr bwMode="auto">
          <a:xfrm>
            <a:off x="473075" y="2081213"/>
            <a:ext cx="276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Add/subtract full circles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to get co-terminal angles</a:t>
            </a:r>
          </a:p>
        </p:txBody>
      </p:sp>
      <p:graphicFrame>
        <p:nvGraphicFramePr>
          <p:cNvPr id="7172" name="Object 2"/>
          <p:cNvGraphicFramePr>
            <a:graphicFrameLocks noChangeAspect="1"/>
          </p:cNvGraphicFramePr>
          <p:nvPr/>
        </p:nvGraphicFramePr>
        <p:xfrm>
          <a:off x="506413" y="2871788"/>
          <a:ext cx="601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225" imgH="241091" progId="Equation.DSMT4">
                  <p:embed/>
                </p:oleObj>
              </mc:Choice>
              <mc:Fallback>
                <p:oleObj name="Equation" r:id="rId7" imgW="317225" imgH="241091" progId="Equation.DSMT4">
                  <p:embed/>
                  <p:pic>
                    <p:nvPicPr>
                      <p:cNvPr id="7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2871788"/>
                        <a:ext cx="6016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"/>
          <p:cNvGraphicFramePr>
            <a:graphicFrameLocks noChangeAspect="1"/>
          </p:cNvGraphicFramePr>
          <p:nvPr/>
        </p:nvGraphicFramePr>
        <p:xfrm>
          <a:off x="1165225" y="285750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47" imgH="241195" progId="Equation.DSMT4">
                  <p:embed/>
                </p:oleObj>
              </mc:Choice>
              <mc:Fallback>
                <p:oleObj name="Equation" r:id="rId9" imgW="583947" imgH="241195" progId="Equation.DSMT4">
                  <p:embed/>
                  <p:pic>
                    <p:nvPicPr>
                      <p:cNvPr id="7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285750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/>
        </p:nvGraphicFramePr>
        <p:xfrm>
          <a:off x="515938" y="3529013"/>
          <a:ext cx="601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225" imgH="241091" progId="Equation.DSMT4">
                  <p:embed/>
                </p:oleObj>
              </mc:Choice>
              <mc:Fallback>
                <p:oleObj name="Equation" r:id="rId11" imgW="317225" imgH="241091" progId="Equation.DSMT4">
                  <p:embed/>
                  <p:pic>
                    <p:nvPicPr>
                      <p:cNvPr id="7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529013"/>
                        <a:ext cx="6016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1144588" y="353060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47" imgH="241195" progId="Equation.DSMT4">
                  <p:embed/>
                </p:oleObj>
              </mc:Choice>
              <mc:Fallback>
                <p:oleObj name="Equation" r:id="rId12" imgW="583947" imgH="241195" progId="Equation.DSMT4">
                  <p:embed/>
                  <p:pic>
                    <p:nvPicPr>
                      <p:cNvPr id="7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353060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2"/>
          <p:cNvGraphicFramePr>
            <a:graphicFrameLocks noChangeAspect="1"/>
          </p:cNvGraphicFramePr>
          <p:nvPr/>
        </p:nvGraphicFramePr>
        <p:xfrm>
          <a:off x="2333625" y="2727325"/>
          <a:ext cx="8858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51" imgH="241195" progId="Equation.DSMT4">
                  <p:embed/>
                </p:oleObj>
              </mc:Choice>
              <mc:Fallback>
                <p:oleObj name="Equation" r:id="rId14" imgW="342751" imgH="241195" progId="Equation.DSMT4">
                  <p:embed/>
                  <p:pic>
                    <p:nvPicPr>
                      <p:cNvPr id="71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727325"/>
                        <a:ext cx="8858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2244725" y="3416300"/>
          <a:ext cx="11493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307" imgH="241195" progId="Equation.DSMT4">
                  <p:embed/>
                </p:oleObj>
              </mc:Choice>
              <mc:Fallback>
                <p:oleObj name="Equation" r:id="rId16" imgW="444307" imgH="241195" progId="Equation.DSMT4">
                  <p:embed/>
                  <p:pic>
                    <p:nvPicPr>
                      <p:cNvPr id="71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3416300"/>
                        <a:ext cx="11493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2" name="TextBox 14"/>
          <p:cNvSpPr txBox="1">
            <a:spLocks noChangeArrowheads="1"/>
          </p:cNvSpPr>
          <p:nvPr/>
        </p:nvSpPr>
        <p:spPr bwMode="auto">
          <a:xfrm>
            <a:off x="484188" y="4378325"/>
            <a:ext cx="2722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All co-terminal are sums/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differences of 360°</a:t>
            </a:r>
          </a:p>
        </p:txBody>
      </p:sp>
      <p:graphicFrame>
        <p:nvGraphicFramePr>
          <p:cNvPr id="7178" name="Object 2"/>
          <p:cNvGraphicFramePr>
            <a:graphicFrameLocks noChangeAspect="1"/>
          </p:cNvGraphicFramePr>
          <p:nvPr/>
        </p:nvGraphicFramePr>
        <p:xfrm>
          <a:off x="355600" y="5143500"/>
          <a:ext cx="25733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58310" imgH="355446" progId="Equation.DSMT4">
                  <p:embed/>
                </p:oleObj>
              </mc:Choice>
              <mc:Fallback>
                <p:oleObj name="Equation" r:id="rId18" imgW="1358310" imgH="355446" progId="Equation.DSMT4">
                  <p:embed/>
                  <p:pic>
                    <p:nvPicPr>
                      <p:cNvPr id="7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5143500"/>
                        <a:ext cx="2573338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2"/>
          <p:cNvGraphicFramePr>
            <a:graphicFrameLocks noChangeAspect="1"/>
          </p:cNvGraphicFramePr>
          <p:nvPr/>
        </p:nvGraphicFramePr>
        <p:xfrm>
          <a:off x="379413" y="5978525"/>
          <a:ext cx="19478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254" imgH="203112" progId="Equation.DSMT4">
                  <p:embed/>
                </p:oleObj>
              </mc:Choice>
              <mc:Fallback>
                <p:oleObj name="Equation" r:id="rId20" imgW="1028254" imgH="203112" progId="Equation.DSMT4">
                  <p:embed/>
                  <p:pic>
                    <p:nvPicPr>
                      <p:cNvPr id="71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5978525"/>
                        <a:ext cx="19478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6" name="TextBox 7"/>
          <p:cNvSpPr txBox="1">
            <a:spLocks noChangeArrowheads="1"/>
          </p:cNvSpPr>
          <p:nvPr/>
        </p:nvSpPr>
        <p:spPr bwMode="auto">
          <a:xfrm>
            <a:off x="4618355" y="2142173"/>
            <a:ext cx="276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Add/subtract full circles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to get co-terminal angles</a:t>
            </a:r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4627563" y="2932113"/>
          <a:ext cx="650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563" y="2932113"/>
                        <a:ext cx="6508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5310505" y="291846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947" imgH="241195" progId="Equation.DSMT4">
                  <p:embed/>
                </p:oleObj>
              </mc:Choice>
              <mc:Fallback>
                <p:oleObj name="Equation" r:id="rId25" imgW="583947" imgH="241195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505" y="291846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637088" y="3589338"/>
          <a:ext cx="6492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241200" progId="Equation.DSMT4">
                  <p:embed/>
                </p:oleObj>
              </mc:Choice>
              <mc:Fallback>
                <p:oleObj name="Equation" r:id="rId26" imgW="342720" imgH="24120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3589338"/>
                        <a:ext cx="6492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5289868" y="359156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83947" imgH="241195" progId="Equation.DSMT4">
                  <p:embed/>
                </p:oleObj>
              </mc:Choice>
              <mc:Fallback>
                <p:oleObj name="Equation" r:id="rId28" imgW="583947" imgH="241195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868" y="359156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478905" y="2788285"/>
          <a:ext cx="8858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720" imgH="241200" progId="Equation.DSMT4">
                  <p:embed/>
                </p:oleObj>
              </mc:Choice>
              <mc:Fallback>
                <p:oleObj name="Equation" r:id="rId29" imgW="342720" imgH="24120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905" y="2788285"/>
                        <a:ext cx="8858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513195" y="3476625"/>
          <a:ext cx="6889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6400" imgH="241200" progId="Equation.DSMT4">
                  <p:embed/>
                </p:oleObj>
              </mc:Choice>
              <mc:Fallback>
                <p:oleObj name="Equation" r:id="rId31" imgW="266400" imgH="24120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195" y="3476625"/>
                        <a:ext cx="6889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14"/>
          <p:cNvSpPr txBox="1">
            <a:spLocks noChangeArrowheads="1"/>
          </p:cNvSpPr>
          <p:nvPr/>
        </p:nvSpPr>
        <p:spPr bwMode="auto">
          <a:xfrm>
            <a:off x="4629468" y="4439285"/>
            <a:ext cx="2722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All co-terminal are sums/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differences of 360°</a:t>
            </a:r>
          </a:p>
        </p:txBody>
      </p: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4476750" y="5219065"/>
          <a:ext cx="26209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84200" imgH="355320" progId="Equation.DSMT4">
                  <p:embed/>
                </p:oleObj>
              </mc:Choice>
              <mc:Fallback>
                <p:oleObj name="Equation" r:id="rId33" imgW="1384200" imgH="35532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5219065"/>
                        <a:ext cx="2620963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524693" y="6039485"/>
          <a:ext cx="19478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28254" imgH="203112" progId="Equation.DSMT4">
                  <p:embed/>
                </p:oleObj>
              </mc:Choice>
              <mc:Fallback>
                <p:oleObj name="Equation" r:id="rId35" imgW="1028254" imgH="203112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693" y="6039485"/>
                        <a:ext cx="19478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12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/>
      <p:bldP spid="7192" grpId="0"/>
      <p:bldP spid="26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3CBE3-EA73-44B7-A7CC-7CA4938330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8959" y="223790"/>
            <a:ext cx="7725103" cy="85133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Indicate which of the following angles are co-terminal with each other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572FF9E-1A73-4DFE-8AB5-E2C4A9AD6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014369"/>
              </p:ext>
            </p:extLst>
          </p:nvPr>
        </p:nvGraphicFramePr>
        <p:xfrm>
          <a:off x="298059" y="1153306"/>
          <a:ext cx="2575854" cy="429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203040" progId="Equation.DSMT4">
                  <p:embed/>
                </p:oleObj>
              </mc:Choice>
              <mc:Fallback>
                <p:oleObj name="Equation" r:id="rId3" imgW="1218960" imgH="2030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572FF9E-1A73-4DFE-8AB5-E2C4A9AD6C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059" y="1153306"/>
                        <a:ext cx="2575854" cy="429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E988A51-B6D5-447D-B5CA-715F16DA9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877740"/>
              </p:ext>
            </p:extLst>
          </p:nvPr>
        </p:nvGraphicFramePr>
        <p:xfrm>
          <a:off x="4512875" y="1144588"/>
          <a:ext cx="3003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360" imgH="203040" progId="Equation.DSMT4">
                  <p:embed/>
                </p:oleObj>
              </mc:Choice>
              <mc:Fallback>
                <p:oleObj name="Equation" r:id="rId5" imgW="1422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E988A51-B6D5-447D-B5CA-715F16DA98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2875" y="1144588"/>
                        <a:ext cx="30035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B99C1F-7238-4A52-BF18-9FDEFE2C6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85540"/>
              </p:ext>
            </p:extLst>
          </p:nvPr>
        </p:nvGraphicFramePr>
        <p:xfrm>
          <a:off x="205987" y="3578225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71600" imgH="203040" progId="Equation.DSMT4">
                  <p:embed/>
                </p:oleObj>
              </mc:Choice>
              <mc:Fallback>
                <p:oleObj name="Equation" r:id="rId7" imgW="1371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FB99C1F-7238-4A52-BF18-9FDEFE2C6C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5987" y="3578225"/>
                        <a:ext cx="289560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3BDAE68-196A-4A4C-9F42-DB114C099B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452469"/>
              </p:ext>
            </p:extLst>
          </p:nvPr>
        </p:nvGraphicFramePr>
        <p:xfrm>
          <a:off x="4475408" y="3568700"/>
          <a:ext cx="3032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4960" imgH="203040" progId="Equation.DSMT4">
                  <p:embed/>
                </p:oleObj>
              </mc:Choice>
              <mc:Fallback>
                <p:oleObj name="Equation" r:id="rId9" imgW="14349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3BDAE68-196A-4A4C-9F42-DB114C099B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75408" y="3568700"/>
                        <a:ext cx="30321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9042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41" y="274638"/>
            <a:ext cx="7882759" cy="4270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V) Reference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0444" y="710405"/>
            <a:ext cx="8513762" cy="1166813"/>
          </a:xfrm>
        </p:spPr>
        <p:txBody>
          <a:bodyPr>
            <a:noAutofit/>
          </a:bodyPr>
          <a:lstStyle/>
          <a:p>
            <a:r>
              <a:rPr lang="en-CA" sz="2300" dirty="0"/>
              <a:t>An angle created by the </a:t>
            </a:r>
            <a:r>
              <a:rPr lang="en-CA" sz="2300" b="1" dirty="0">
                <a:solidFill>
                  <a:srgbClr val="FF0000"/>
                </a:solidFill>
              </a:rPr>
              <a:t>terminal arm</a:t>
            </a:r>
            <a:r>
              <a:rPr lang="en-CA" sz="2300" dirty="0"/>
              <a:t> and </a:t>
            </a:r>
            <a:r>
              <a:rPr lang="en-CA" sz="2300" b="1" dirty="0"/>
              <a:t>X-axis</a:t>
            </a:r>
            <a:r>
              <a:rPr lang="en-CA" sz="2300" dirty="0"/>
              <a:t>.</a:t>
            </a:r>
          </a:p>
          <a:p>
            <a:r>
              <a:rPr lang="en-CA" sz="2300" dirty="0"/>
              <a:t>Reference angles must be in the </a:t>
            </a:r>
            <a:r>
              <a:rPr lang="en-CA" sz="2300" u="sng" dirty="0"/>
              <a:t>same quadrant</a:t>
            </a:r>
            <a:r>
              <a:rPr lang="en-CA" sz="2300" dirty="0"/>
              <a:t> as the terminal arm</a:t>
            </a:r>
          </a:p>
          <a:p>
            <a:pPr>
              <a:buFont typeface="Wingdings" pitchFamily="2" charset="2"/>
              <a:buNone/>
            </a:pPr>
            <a:r>
              <a:rPr lang="en-CA" sz="2300" dirty="0"/>
              <a:t>Ex: Given the following angles in standard position, find the </a:t>
            </a:r>
          </a:p>
          <a:p>
            <a:pPr>
              <a:buFont typeface="Wingdings" pitchFamily="2" charset="2"/>
              <a:buNone/>
            </a:pPr>
            <a:r>
              <a:rPr lang="en-CA" sz="2300" dirty="0"/>
              <a:t>       reference angle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40596" y="3246081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1989164" y="3245288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Arc 13"/>
          <p:cNvSpPr/>
          <p:nvPr/>
        </p:nvSpPr>
        <p:spPr>
          <a:xfrm>
            <a:off x="1408933" y="3889019"/>
            <a:ext cx="1260475" cy="1260475"/>
          </a:xfrm>
          <a:prstGeom prst="arc">
            <a:avLst>
              <a:gd name="adj1" fmla="val 10812455"/>
              <a:gd name="adj2" fmla="val 12431040"/>
            </a:avLst>
          </a:prstGeom>
          <a:ln>
            <a:solidFill>
              <a:srgbClr val="0070C0"/>
            </a:solidFill>
            <a:headEnd type="none" w="lg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071974"/>
              </p:ext>
            </p:extLst>
          </p:nvPr>
        </p:nvGraphicFramePr>
        <p:xfrm>
          <a:off x="942975" y="2702750"/>
          <a:ext cx="9159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2937" imgH="266469" progId="Equation.DSMT4">
                  <p:embed/>
                </p:oleObj>
              </mc:Choice>
              <mc:Fallback>
                <p:oleObj name="Equation" r:id="rId3" imgW="532937" imgH="266469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2702750"/>
                        <a:ext cx="915988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16100" y="2747200"/>
            <a:ext cx="2198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17" name="Arc 16"/>
          <p:cNvSpPr/>
          <p:nvPr/>
        </p:nvSpPr>
        <p:spPr>
          <a:xfrm>
            <a:off x="1386708" y="3900131"/>
            <a:ext cx="1260475" cy="1260475"/>
          </a:xfrm>
          <a:prstGeom prst="arc">
            <a:avLst>
              <a:gd name="adj1" fmla="val 12561316"/>
              <a:gd name="adj2" fmla="val 71488"/>
            </a:avLst>
          </a:prstGeom>
          <a:ln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470630"/>
              </p:ext>
            </p:extLst>
          </p:nvPr>
        </p:nvGraphicFramePr>
        <p:xfrm>
          <a:off x="2456683" y="3662006"/>
          <a:ext cx="5667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057" imgH="241195" progId="Equation.DSMT4">
                  <p:embed/>
                </p:oleObj>
              </mc:Choice>
              <mc:Fallback>
                <p:oleObj name="Equation" r:id="rId5" imgW="330057" imgH="241195" progId="Equation.DSMT4">
                  <p:embed/>
                  <p:pic>
                    <p:nvPicPr>
                      <p:cNvPr id="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683" y="3662006"/>
                        <a:ext cx="5667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56423"/>
              </p:ext>
            </p:extLst>
          </p:nvPr>
        </p:nvGraphicFramePr>
        <p:xfrm>
          <a:off x="788221" y="4847869"/>
          <a:ext cx="22891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2921" imgH="266584" progId="Equation.DSMT4">
                  <p:embed/>
                </p:oleObj>
              </mc:Choice>
              <mc:Fallback>
                <p:oleObj name="Equation" r:id="rId7" imgW="1332921" imgH="266584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21" y="4847869"/>
                        <a:ext cx="2289175" cy="4556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652687"/>
              </p:ext>
            </p:extLst>
          </p:nvPr>
        </p:nvGraphicFramePr>
        <p:xfrm>
          <a:off x="1421633" y="5298719"/>
          <a:ext cx="1103313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529" imgH="241195" progId="Equation.DSMT4">
                  <p:embed/>
                </p:oleObj>
              </mc:Choice>
              <mc:Fallback>
                <p:oleObj name="Equation" r:id="rId9" imgW="393529" imgH="241195" progId="Equation.DSMT4">
                  <p:embed/>
                  <p:pic>
                    <p:nvPicPr>
                      <p:cNvPr id="2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33" y="5298719"/>
                        <a:ext cx="1103313" cy="6715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739508" y="3366731"/>
            <a:ext cx="2571750" cy="2571750"/>
            <a:chOff x="1000100" y="2786058"/>
            <a:chExt cx="2571768" cy="2571768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"/>
          <p:cNvGrpSpPr>
            <a:grpSpLocks/>
          </p:cNvGrpSpPr>
          <p:nvPr/>
        </p:nvGrpSpPr>
        <p:grpSpPr bwMode="auto">
          <a:xfrm rot="5400000">
            <a:off x="5988077" y="3365938"/>
            <a:ext cx="1587" cy="2571750"/>
            <a:chOff x="2713818" y="2786852"/>
            <a:chExt cx="2382" cy="2570974"/>
          </a:xfrm>
        </p:grpSpPr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Arc 26"/>
          <p:cNvSpPr/>
          <p:nvPr/>
        </p:nvSpPr>
        <p:spPr>
          <a:xfrm>
            <a:off x="5252271" y="3938231"/>
            <a:ext cx="1439862" cy="1439863"/>
          </a:xfrm>
          <a:prstGeom prst="arc">
            <a:avLst>
              <a:gd name="adj1" fmla="val 6099874"/>
              <a:gd name="adj2" fmla="val 10729529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722199"/>
              </p:ext>
            </p:extLst>
          </p:nvPr>
        </p:nvGraphicFramePr>
        <p:xfrm>
          <a:off x="4887913" y="2823400"/>
          <a:ext cx="10239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641" imgH="266584" progId="Equation.DSMT4">
                  <p:embed/>
                </p:oleObj>
              </mc:Choice>
              <mc:Fallback>
                <p:oleObj name="Equation" r:id="rId11" imgW="596641" imgH="266584" progId="Equation.DSMT4">
                  <p:embed/>
                  <p:pic>
                    <p:nvPicPr>
                      <p:cNvPr id="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13" y="2823400"/>
                        <a:ext cx="10239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815013" y="2869437"/>
            <a:ext cx="219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0" name="Arc 29"/>
          <p:cNvSpPr/>
          <p:nvPr/>
        </p:nvSpPr>
        <p:spPr>
          <a:xfrm>
            <a:off x="5385621" y="4020781"/>
            <a:ext cx="1260475" cy="1260475"/>
          </a:xfrm>
          <a:prstGeom prst="arc">
            <a:avLst>
              <a:gd name="adj1" fmla="val 10801100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940976"/>
              </p:ext>
            </p:extLst>
          </p:nvPr>
        </p:nvGraphicFramePr>
        <p:xfrm>
          <a:off x="4937946" y="3973156"/>
          <a:ext cx="5889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946" y="3973156"/>
                        <a:ext cx="5889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284540"/>
              </p:ext>
            </p:extLst>
          </p:nvPr>
        </p:nvGraphicFramePr>
        <p:xfrm>
          <a:off x="6652446" y="4101744"/>
          <a:ext cx="23114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45616" imgH="266584" progId="Equation.DSMT4">
                  <p:embed/>
                </p:oleObj>
              </mc:Choice>
              <mc:Fallback>
                <p:oleObj name="Equation" r:id="rId15" imgW="1345616" imgH="266584" progId="Equation.DSMT4">
                  <p:embed/>
                  <p:pic>
                    <p:nvPicPr>
                      <p:cNvPr id="3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2446" y="4101744"/>
                        <a:ext cx="2311400" cy="4556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28239"/>
              </p:ext>
            </p:extLst>
          </p:nvPr>
        </p:nvGraphicFramePr>
        <p:xfrm>
          <a:off x="7369996" y="4611331"/>
          <a:ext cx="110172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3529" imgH="241195" progId="Equation.DSMT4">
                  <p:embed/>
                </p:oleObj>
              </mc:Choice>
              <mc:Fallback>
                <p:oleObj name="Equation" r:id="rId17" imgW="393529" imgH="241195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9996" y="4611331"/>
                        <a:ext cx="1101725" cy="6715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00833" y="3646131"/>
            <a:ext cx="14017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35" name="Freeform 34"/>
          <p:cNvSpPr/>
          <p:nvPr/>
        </p:nvSpPr>
        <p:spPr>
          <a:xfrm>
            <a:off x="954908" y="4043006"/>
            <a:ext cx="487363" cy="388938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Arc 35"/>
          <p:cNvSpPr/>
          <p:nvPr/>
        </p:nvSpPr>
        <p:spPr>
          <a:xfrm flipV="1">
            <a:off x="5384033" y="4043006"/>
            <a:ext cx="1260475" cy="1260475"/>
          </a:xfrm>
          <a:prstGeom prst="arc">
            <a:avLst>
              <a:gd name="adj1" fmla="val 10801100"/>
              <a:gd name="adj2" fmla="val 15316277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436171" y="5271731"/>
            <a:ext cx="14001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38" name="Freeform 37"/>
          <p:cNvSpPr/>
          <p:nvPr/>
        </p:nvSpPr>
        <p:spPr>
          <a:xfrm flipV="1">
            <a:off x="4553771" y="4989156"/>
            <a:ext cx="784225" cy="604838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1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304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120000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5300000">
                                      <p:cBhvr>
                                        <p:cTn id="9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7" grpId="0" animBg="1"/>
      <p:bldP spid="27" grpId="0" animBg="1"/>
      <p:bldP spid="29" grpId="0"/>
      <p:bldP spid="30" grpId="0" animBg="1"/>
      <p:bldP spid="34" grpId="0"/>
      <p:bldP spid="35" grpId="0" animBg="1"/>
      <p:bldP spid="36" grpId="0" animBg="1"/>
      <p:bldP spid="37" grpId="0"/>
      <p:bldP spid="3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PC11ch21"/>
  <p:tag name="ISPRING_RESOURCE_PATHS_HASH" val="dc37da6d8cf793ca9671c82538b8359ac8b2ec"/>
  <p:tag name="ISPRING_RESOURCE_PATHS_HASH_2" val="161c46fd3b9c33a3022e9c43174e638e3d7d10"/>
  <p:tag name="ISPRING_ULTRA_SCORM_COURSE_ID" val="4A647B6B-C799-47AE-9FBC-7FFF455668F7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d499a01cee5121d1c3e3d0e5cb796d86b74af31"/>
  <p:tag name="ISPRING_PLAYERS_CUSTOMIZATION_2" val="UEsDBBQAAgAIAMRNaV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xE1p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xE1p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MRNaV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xE1p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MRNaVKOc/b6agAAAOUAAAAaAAAAbm9uZS9odG1sX3NraW5fc2V0dGluZ3MuanOr5lIAAqUcJQUrhWowG8xPKi0pyc/TS87PK0nNK9HLyy/KTQSrUVJ2AwMlHZyK88tSiwgoTUtMTkUx1NTIwskFp0qEiSZO5i7OlsjqChLTU/WSEpOz04vyS/NSIMqcXV0MXYyVwKpquWoBUEsDBBQAAgAIAMRNaVK8fTX3SgAAAEkAAAAXAAAAbm9uZS9sb2NhbF9zZXR0aW5ncy54bWyzsa/IzVEoSy0qzszPs1Uy1DNQUkjNS85PycxLt1UKDXHTtVBSKC5JzEtJzMnPS7VVystXUrC347LJyU9OzAlOLSkBKizWt+MCAFBLAwQUAAIACADGTWl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xk1p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GTWl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xk1p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GTWl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xk1p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MZNaVK45zzyXgAAAGMAAAAlAAAAdW5pdmVyc2FsLW5vLXZpZGVvL2xvY2FsX3NldHRpbmdzLnhtbA3KvQ5AQAwA4N1TNN39bQbHZrTgARoakfRacUd4e7d9w9f2rxd4+AqHqcO6qBBYV9sO3R0u85A3CCGSbiSm7FANoe+yVmwlmTjGFAOcQh9fM/uEyCP5NIdbBMsu+wFQSwECAAAUAAIACADETWlSXK2x+KEDAADvDAAAGAAAAAAAAAABAAAAAAAAAAAAbm9uZS9jb21tb25fbWVzc2FnZXMubG5nUEsBAgAAFAACAAgAxE1pUhUeYBujAAAAfwEAACkAAAAAAAAAAQAAAAAA1wMAAG5vbmUvcGxheWJhY2tfYW5kX25hdmlnYXRpb25fc2V0dGluZ3MueG1sUEsBAgAAFAACAAgAxE1pUh9UimowAwAAxw4AACIAAAAAAAAAAQAAAAAAwQQAAG5vbmUvZmxhc2hfcHVibGlzaGluZ19zZXR0aW5ncy54bWxQSwECAAAUAAIACADETWlScVeUnRUBAADRAgAAHAAAAAAAAAABAAAAAAAxCAAAbm9uZS9mbGFzaF9za2luX3NldHRpbmdzLnhtbFBLAQIAABQAAgAIAMRNaVLXm3CWKwMAAG8OAAAhAAAAAAAAAAEAAAAAAIAJAABub25lL2h0bWxfcHVibGlzaGluZ19zZXR0aW5ncy54bWxQSwECAAAUAAIACADETWlSjnP2+moAAADlAAAAGgAAAAAAAAABAAAAAADqDAAAbm9uZS9odG1sX3NraW5fc2V0dGluZ3MuanNQSwECAAAUAAIACADETWlSvH0190oAAABJAAAAFwAAAAAAAAABAAAAAACMDQAAbm9uZS9sb2NhbF9zZXR0aW5ncy54bWxQSwECAAAUAAIACADGTWlSnF4yCBQGAAA3FwAAJgAAAAAAAAABAAAAAAALDgAAdW5pdmVyc2FsLW5vLXZpZGVvL2NvbW1vbl9tZXNzYWdlcy5sbmdQSwECAAAUAAIACADGTWlSFR5gG6MAAAB/AQAANwAAAAAAAAABAAAAAABjFAAAdW5pdmVyc2FsLW5vLXZpZGVvL3BsYXliYWNrX2FuZF9uYXZpZ2F0aW9uX3NldHRpbmdzLnhtbFBLAQIAABQAAgAIAMZNaVJLM4aKLwUAAGgdAAAwAAAAAAAAAAEAAAAAAFsVAAB1bml2ZXJzYWwtbm8tdmlkZW8vZmxhc2hfcHVibGlzaGluZ19zZXR0aW5ncy54bWxQSwECAAAUAAIACADGTWlSDnvHIGUDAACXDAAAKgAAAAAAAAABAAAAAADYGgAAdW5pdmVyc2FsLW5vLXZpZGVvL2ZsYXNoX3NraW5fc2V0dGluZ3MueG1sUEsBAgAAFAACAAgAxk1pUvrnN04qBQAA8hwAAC8AAAAAAAAAAQAAAAAAhR4AAHVuaXZlcnNhbC1uby12aWRlby9odG1sX3B1Ymxpc2hpbmdfc2V0dGluZ3MueG1sUEsBAgAAFAACAAgAxk1pUuxMWVK2AQAAegYAACgAAAAAAAAAAQAAAAAA/CMAAHVuaXZlcnNhbC1uby12aWRlby9odG1sX3NraW5fc2V0dGluZ3MuanNQSwECAAAUAAIACADGTWlSuOc88l4AAABjAAAAJQAAAAAAAAABAAAAAAD4JQAAdW5pdmVyc2FsLW5vLXZpZGVvL2xvY2FsX3NldHRpbmdzLnhtbFBLBQYAAAAADgAOAIgEAACZJgAAAAA="/>
  <p:tag name="ISPRING_LMS_API_VERSION" val="SCORM 2004 (2nd edition)"/>
  <p:tag name="ISPRING_ULTRA_SCORM_COURCE_TITLE" val="Lesson 2 Angles in Standard Position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PRESENTATION_TITLE" val="Lesson 2 Angles in Standard Position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347</TotalTime>
  <Words>1075</Words>
  <Application>Microsoft Office PowerPoint</Application>
  <PresentationFormat>On-screen Show (4:3)</PresentationFormat>
  <Paragraphs>125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Lesson 2 Angles in Standard Position</vt:lpstr>
      <vt:lpstr>I) Naming Quadrants &amp; X /Y axis</vt:lpstr>
      <vt:lpstr>II) Angles in Standard Position</vt:lpstr>
      <vt:lpstr>III) Drawing Angles in Standard Position:</vt:lpstr>
      <vt:lpstr>PowerPoint Presentation</vt:lpstr>
      <vt:lpstr>IV) Co-terminal Angles</vt:lpstr>
      <vt:lpstr>PowerPoint Presentation</vt:lpstr>
      <vt:lpstr>PowerPoint Presentation</vt:lpstr>
      <vt:lpstr>V) Reference Angles</vt:lpstr>
      <vt:lpstr>PowerPoint Presentation</vt:lpstr>
      <vt:lpstr>PowerPoint Presentation</vt:lpstr>
      <vt:lpstr>Practice: Find the reference angle for each of the following angles in standard position</vt:lpstr>
      <vt:lpstr>What Are Reference Angles for?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 Angles in Standard Position</dc:title>
  <dc:creator>Danny Young</dc:creator>
  <cp:lastModifiedBy>Danny Young</cp:lastModifiedBy>
  <cp:revision>30</cp:revision>
  <dcterms:created xsi:type="dcterms:W3CDTF">2011-06-27T16:11:13Z</dcterms:created>
  <dcterms:modified xsi:type="dcterms:W3CDTF">2021-03-28T23:12:53Z</dcterms:modified>
</cp:coreProperties>
</file>